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fntdata" ContentType="application/x-fontdata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62" r:id="rId3"/>
    <p:sldId id="264" r:id="rId4"/>
    <p:sldId id="265" r:id="rId5"/>
    <p:sldId id="266" r:id="rId6"/>
    <p:sldId id="270" r:id="rId7"/>
    <p:sldId id="267" r:id="rId8"/>
    <p:sldId id="269" r:id="rId9"/>
    <p:sldId id="268" r:id="rId10"/>
    <p:sldId id="271" r:id="rId11"/>
    <p:sldId id="273" r:id="rId12"/>
    <p:sldId id="272" r:id="rId13"/>
    <p:sldId id="274" r:id="rId14"/>
    <p:sldId id="275" r:id="rId15"/>
    <p:sldId id="276" r:id="rId16"/>
    <p:sldId id="277" r:id="rId17"/>
    <p:sldId id="263" r:id="rId18"/>
  </p:sldIdLst>
  <p:sldSz cx="9144000" cy="5143500" type="screen16x9"/>
  <p:notesSz cx="6858000" cy="9144000"/>
  <p:embeddedFontLst>
    <p:embeddedFont>
      <p:font typeface="Roboto" panose="02000000000000000000" pitchFamily="2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4A2C19-D94E-9436-1E2C-DCCC65BCBC21}" v="137" dt="2021-11-03T12:52:09.898"/>
    <p1510:client id="{EF368E00-D088-4F38-8101-F9DFFD238CF3}" v="519" dt="2021-09-23T08:44:16.5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ableStyles" Target="tableStyles.xml"/><Relationship Id="rId30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userDrawn="1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sp>
        <p:nvSpPr>
          <p:cNvPr id="5" name="Google Shape;84;p16">
            <a:extLst>
              <a:ext uri="{FF2B5EF4-FFF2-40B4-BE49-F238E27FC236}">
                <a16:creationId xmlns:a16="http://schemas.microsoft.com/office/drawing/2014/main" id="{4DF9D022-EB1F-4CB5-BEF5-F13D1551F679}"/>
              </a:ext>
            </a:extLst>
          </p:cNvPr>
          <p:cNvSpPr/>
          <p:nvPr userDrawn="1"/>
        </p:nvSpPr>
        <p:spPr>
          <a:xfrm>
            <a:off x="5734050" y="988975"/>
            <a:ext cx="7753800" cy="7177500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EBEC34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76;p15">
            <a:extLst>
              <a:ext uri="{FF2B5EF4-FFF2-40B4-BE49-F238E27FC236}">
                <a16:creationId xmlns:a16="http://schemas.microsoft.com/office/drawing/2014/main" id="{641DF71B-2664-4BDE-947D-5AC3E1893F01}"/>
              </a:ext>
            </a:extLst>
          </p:cNvPr>
          <p:cNvSpPr/>
          <p:nvPr userDrawn="1"/>
        </p:nvSpPr>
        <p:spPr>
          <a:xfrm>
            <a:off x="-25" y="4684200"/>
            <a:ext cx="9144000" cy="459300"/>
          </a:xfrm>
          <a:prstGeom prst="rect">
            <a:avLst/>
          </a:prstGeom>
          <a:solidFill>
            <a:srgbClr val="2A2C5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7;p15">
            <a:extLst>
              <a:ext uri="{FF2B5EF4-FFF2-40B4-BE49-F238E27FC236}">
                <a16:creationId xmlns:a16="http://schemas.microsoft.com/office/drawing/2014/main" id="{6B32B408-A955-4F31-BE09-8A2DBBE0A12C}"/>
              </a:ext>
            </a:extLst>
          </p:cNvPr>
          <p:cNvSpPr txBox="1"/>
          <p:nvPr userDrawn="1"/>
        </p:nvSpPr>
        <p:spPr>
          <a:xfrm>
            <a:off x="4769610" y="4690650"/>
            <a:ext cx="41103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700">
                <a:solidFill>
                  <a:srgbClr val="FAFCFC"/>
                </a:solidFill>
                <a:latin typeface="Roboto"/>
                <a:ea typeface="Roboto"/>
                <a:cs typeface="Roboto"/>
                <a:sym typeface="Roboto"/>
              </a:rPr>
              <a:t>CO4CITIES</a:t>
            </a:r>
            <a:endParaRPr sz="1700">
              <a:solidFill>
                <a:srgbClr val="FAFCF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" name="Google Shape;74;p15">
            <a:extLst>
              <a:ext uri="{FF2B5EF4-FFF2-40B4-BE49-F238E27FC236}">
                <a16:creationId xmlns:a16="http://schemas.microsoft.com/office/drawing/2014/main" id="{6916715E-A673-4BF6-B529-29BEF904DAA9}"/>
              </a:ext>
            </a:extLst>
          </p:cNvPr>
          <p:cNvPicPr preferRelativeResize="0"/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5279" y="153771"/>
            <a:ext cx="1133210" cy="483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rbact.hu/" TargetMode="External"/><Relationship Id="rId2" Type="http://schemas.openxmlformats.org/officeDocument/2006/relationships/hyperlink" Target="http://www.urbact.e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CFC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619" r="14271"/>
          <a:stretch/>
        </p:blipFill>
        <p:spPr>
          <a:xfrm>
            <a:off x="7261411" y="-12"/>
            <a:ext cx="1882581" cy="15623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39640" y="157919"/>
            <a:ext cx="2835508" cy="1211146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386625" y="1094100"/>
            <a:ext cx="5439300" cy="3216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4900" b="1">
                <a:solidFill>
                  <a:srgbClr val="F8AA30"/>
                </a:solidFill>
                <a:latin typeface="Roboto"/>
                <a:ea typeface="Roboto"/>
                <a:cs typeface="Roboto"/>
                <a:sym typeface="Roboto"/>
              </a:rPr>
              <a:t>CO4CITIES</a:t>
            </a:r>
            <a:endParaRPr sz="4900" b="1">
              <a:solidFill>
                <a:srgbClr val="F8AA3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4000" b="1">
                <a:solidFill>
                  <a:srgbClr val="2A2C5B"/>
                </a:solidFill>
                <a:latin typeface="Roboto"/>
                <a:ea typeface="Roboto"/>
                <a:cs typeface="Roboto"/>
                <a:sym typeface="Roboto"/>
              </a:rPr>
              <a:t>Helyi URBACT csoport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hu-HU" sz="4000" b="1">
              <a:solidFill>
                <a:srgbClr val="2A2C5B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4000" b="1">
                <a:solidFill>
                  <a:srgbClr val="2A2C5B"/>
                </a:solidFill>
                <a:latin typeface="Roboto"/>
                <a:ea typeface="Roboto"/>
                <a:cs typeface="Roboto"/>
                <a:sym typeface="Roboto"/>
              </a:rPr>
              <a:t>1. találkozó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>
                <a:solidFill>
                  <a:srgbClr val="2A2C5B"/>
                </a:solidFill>
                <a:latin typeface="Roboto"/>
                <a:ea typeface="Roboto"/>
                <a:cs typeface="Roboto"/>
                <a:sym typeface="Roboto"/>
              </a:rPr>
              <a:t>2021. szeptember 13.</a:t>
            </a:r>
            <a:endParaRPr sz="2800">
              <a:solidFill>
                <a:srgbClr val="2A2C5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F151879F-7A57-4217-9231-F620D5B734E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7061" y="4372153"/>
            <a:ext cx="2063189" cy="404543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977C99E-5EC9-4BFD-A520-0873F08E15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6849" y="1565189"/>
            <a:ext cx="204787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86;p16">
            <a:extLst>
              <a:ext uri="{FF2B5EF4-FFF2-40B4-BE49-F238E27FC236}">
                <a16:creationId xmlns:a16="http://schemas.microsoft.com/office/drawing/2014/main" id="{091D9288-173A-4E27-80E2-CFAB1B7CC8EA}"/>
              </a:ext>
            </a:extLst>
          </p:cNvPr>
          <p:cNvSpPr txBox="1"/>
          <p:nvPr/>
        </p:nvSpPr>
        <p:spPr>
          <a:xfrm>
            <a:off x="376424" y="279475"/>
            <a:ext cx="7028153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b="1" i="1">
                <a:solidFill>
                  <a:srgbClr val="2A2C5B"/>
                </a:solidFill>
                <a:latin typeface="Roboto"/>
                <a:ea typeface="Roboto"/>
                <a:cs typeface="Roboto"/>
                <a:sym typeface="Roboto"/>
              </a:rPr>
              <a:t>Jurányi Ház</a:t>
            </a:r>
            <a:endParaRPr sz="2800" b="1" i="1">
              <a:solidFill>
                <a:srgbClr val="2A2C5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" name="Google Shape;78;p15">
            <a:extLst>
              <a:ext uri="{FF2B5EF4-FFF2-40B4-BE49-F238E27FC236}">
                <a16:creationId xmlns:a16="http://schemas.microsoft.com/office/drawing/2014/main" id="{EC134454-30C9-4921-B62D-8FADC4B684FC}"/>
              </a:ext>
            </a:extLst>
          </p:cNvPr>
          <p:cNvSpPr txBox="1"/>
          <p:nvPr/>
        </p:nvSpPr>
        <p:spPr>
          <a:xfrm>
            <a:off x="376425" y="1090460"/>
            <a:ext cx="4938096" cy="2339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Sikeres, látványos modell, nagyon népszerű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hu-HU" sz="2000">
              <a:latin typeface="Roboto"/>
              <a:ea typeface="Roboto"/>
              <a:cs typeface="Roboto"/>
              <a:sym typeface="Roboto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Egyéni/civil kezdeményezés, úttörő munka az együttműködés kialakításában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hu-HU" sz="2000">
              <a:latin typeface="Roboto"/>
              <a:ea typeface="Roboto"/>
              <a:cs typeface="Roboto"/>
              <a:sym typeface="Roboto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Jól mutatja az igényt az ilyen terek iránt</a:t>
            </a:r>
          </a:p>
        </p:txBody>
      </p:sp>
    </p:spTree>
    <p:extLst>
      <p:ext uri="{BB962C8B-B14F-4D97-AF65-F5344CB8AC3E}">
        <p14:creationId xmlns:p14="http://schemas.microsoft.com/office/powerpoint/2010/main" val="3138699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86;p16">
            <a:extLst>
              <a:ext uri="{FF2B5EF4-FFF2-40B4-BE49-F238E27FC236}">
                <a16:creationId xmlns:a16="http://schemas.microsoft.com/office/drawing/2014/main" id="{091D9288-173A-4E27-80E2-CFAB1B7CC8EA}"/>
              </a:ext>
            </a:extLst>
          </p:cNvPr>
          <p:cNvSpPr txBox="1"/>
          <p:nvPr/>
        </p:nvSpPr>
        <p:spPr>
          <a:xfrm>
            <a:off x="376424" y="279475"/>
            <a:ext cx="7028153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b="1" i="1">
                <a:solidFill>
                  <a:srgbClr val="2A2C5B"/>
                </a:solidFill>
                <a:latin typeface="Roboto"/>
                <a:ea typeface="Roboto"/>
                <a:cs typeface="Roboto"/>
                <a:sym typeface="Roboto"/>
              </a:rPr>
              <a:t>Konnektor Művészeti Inkubátorház</a:t>
            </a:r>
            <a:endParaRPr sz="2800" b="1" i="1">
              <a:solidFill>
                <a:srgbClr val="2A2C5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" name="Google Shape;78;p15">
            <a:extLst>
              <a:ext uri="{FF2B5EF4-FFF2-40B4-BE49-F238E27FC236}">
                <a16:creationId xmlns:a16="http://schemas.microsoft.com/office/drawing/2014/main" id="{6C2AD4ED-FD8C-44ED-AF48-519FD4BC4631}"/>
              </a:ext>
            </a:extLst>
          </p:cNvPr>
          <p:cNvSpPr txBox="1"/>
          <p:nvPr/>
        </p:nvSpPr>
        <p:spPr>
          <a:xfrm>
            <a:off x="376425" y="1090460"/>
            <a:ext cx="4854963" cy="4339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Önkormányzati kezdeményezés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hu-HU" sz="2000">
              <a:latin typeface="Roboto"/>
              <a:ea typeface="Roboto"/>
              <a:cs typeface="Roboto"/>
              <a:sym typeface="Roboto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Valódi közös kormányzás: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1800">
                <a:latin typeface="Roboto"/>
                <a:ea typeface="Roboto"/>
                <a:cs typeface="Roboto"/>
                <a:sym typeface="Roboto"/>
              </a:rPr>
              <a:t>Szakmai vezető direktben belinkelve az önkormányzathoz (állásban van a kerületi műv.központban)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1800">
                <a:latin typeface="Roboto"/>
                <a:ea typeface="Roboto"/>
                <a:cs typeface="Roboto"/>
                <a:sym typeface="Roboto"/>
              </a:rPr>
              <a:t>Alpolgármester tagja a vezetőtanácsnak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1800">
                <a:latin typeface="Roboto"/>
                <a:ea typeface="Roboto"/>
                <a:cs typeface="Roboto"/>
                <a:sym typeface="Roboto"/>
              </a:rPr>
              <a:t>Bérlők is tagjai a tanácsnak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hu-HU" sz="2000">
              <a:latin typeface="Roboto"/>
              <a:ea typeface="Roboto"/>
              <a:cs typeface="Roboto"/>
              <a:sym typeface="Roboto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Önfenntartó, az önk. kulturális szolgáltatásokat nyújt, de nem kerül pénzébe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hu-HU" sz="2000">
              <a:latin typeface="Roboto"/>
              <a:ea typeface="Roboto"/>
              <a:cs typeface="Roboto"/>
              <a:sym typeface="Roboto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5336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86;p16">
            <a:extLst>
              <a:ext uri="{FF2B5EF4-FFF2-40B4-BE49-F238E27FC236}">
                <a16:creationId xmlns:a16="http://schemas.microsoft.com/office/drawing/2014/main" id="{091D9288-173A-4E27-80E2-CFAB1B7CC8EA}"/>
              </a:ext>
            </a:extLst>
          </p:cNvPr>
          <p:cNvSpPr txBox="1"/>
          <p:nvPr/>
        </p:nvSpPr>
        <p:spPr>
          <a:xfrm>
            <a:off x="376424" y="279475"/>
            <a:ext cx="7028153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b="1" i="1">
                <a:solidFill>
                  <a:srgbClr val="2A2C5B"/>
                </a:solidFill>
                <a:latin typeface="Roboto"/>
                <a:ea typeface="Roboto"/>
                <a:cs typeface="Roboto"/>
                <a:sym typeface="Roboto"/>
              </a:rPr>
              <a:t>Konkáv Közösségi Tér</a:t>
            </a:r>
            <a:endParaRPr sz="2800" b="1" i="1">
              <a:solidFill>
                <a:srgbClr val="2A2C5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" name="Google Shape;78;p15">
            <a:extLst>
              <a:ext uri="{FF2B5EF4-FFF2-40B4-BE49-F238E27FC236}">
                <a16:creationId xmlns:a16="http://schemas.microsoft.com/office/drawing/2014/main" id="{CA9ECFB9-38AF-45BF-AA35-2B7567B8F1E8}"/>
              </a:ext>
            </a:extLst>
          </p:cNvPr>
          <p:cNvSpPr txBox="1"/>
          <p:nvPr/>
        </p:nvSpPr>
        <p:spPr>
          <a:xfrm>
            <a:off x="376425" y="1090460"/>
            <a:ext cx="4938096" cy="2646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Civil kezdeményezés, először pop-</a:t>
            </a:r>
            <a:r>
              <a:rPr lang="hu-HU" sz="2000" err="1">
                <a:latin typeface="Roboto"/>
                <a:ea typeface="Roboto"/>
                <a:cs typeface="Roboto"/>
                <a:sym typeface="Roboto"/>
              </a:rPr>
              <a:t>up</a:t>
            </a: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, aztán kerestek helyet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hu-HU" sz="2000">
              <a:latin typeface="Roboto"/>
              <a:ea typeface="Roboto"/>
              <a:cs typeface="Roboto"/>
              <a:sym typeface="Roboto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Erős önkormányzati eszmei támogatás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hu-HU" sz="2000">
              <a:latin typeface="Roboto"/>
              <a:ea typeface="Roboto"/>
              <a:cs typeface="Roboto"/>
              <a:sym typeface="Roboto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Több anyagi támogatással még sokkal több társadalmi hasznot tudnának teremteni (nincs bevételi oldal)</a:t>
            </a:r>
          </a:p>
        </p:txBody>
      </p:sp>
    </p:spTree>
    <p:extLst>
      <p:ext uri="{BB962C8B-B14F-4D97-AF65-F5344CB8AC3E}">
        <p14:creationId xmlns:p14="http://schemas.microsoft.com/office/powerpoint/2010/main" val="915051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86;p16">
            <a:extLst>
              <a:ext uri="{FF2B5EF4-FFF2-40B4-BE49-F238E27FC236}">
                <a16:creationId xmlns:a16="http://schemas.microsoft.com/office/drawing/2014/main" id="{091D9288-173A-4E27-80E2-CFAB1B7CC8EA}"/>
              </a:ext>
            </a:extLst>
          </p:cNvPr>
          <p:cNvSpPr txBox="1"/>
          <p:nvPr/>
        </p:nvSpPr>
        <p:spPr>
          <a:xfrm>
            <a:off x="376424" y="279475"/>
            <a:ext cx="7028153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b="1" i="1">
                <a:solidFill>
                  <a:srgbClr val="2A2C5B"/>
                </a:solidFill>
                <a:latin typeface="Roboto"/>
                <a:ea typeface="Roboto"/>
                <a:cs typeface="Roboto"/>
                <a:sym typeface="Roboto"/>
              </a:rPr>
              <a:t>Margit-negyed</a:t>
            </a:r>
            <a:endParaRPr sz="2800" b="1" i="1">
              <a:solidFill>
                <a:srgbClr val="2A2C5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" name="Google Shape;78;p15">
            <a:extLst>
              <a:ext uri="{FF2B5EF4-FFF2-40B4-BE49-F238E27FC236}">
                <a16:creationId xmlns:a16="http://schemas.microsoft.com/office/drawing/2014/main" id="{EC134454-30C9-4921-B62D-8FADC4B684FC}"/>
              </a:ext>
            </a:extLst>
          </p:cNvPr>
          <p:cNvSpPr txBox="1"/>
          <p:nvPr/>
        </p:nvSpPr>
        <p:spPr>
          <a:xfrm>
            <a:off x="376425" y="1090460"/>
            <a:ext cx="4938096" cy="2954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Szakértői kezdeményezés korábbi projektek (Bartók B. </a:t>
            </a:r>
            <a:r>
              <a:rPr lang="hu-HU" sz="2000" err="1">
                <a:latin typeface="Roboto"/>
                <a:ea typeface="Roboto"/>
                <a:cs typeface="Roboto"/>
                <a:sym typeface="Roboto"/>
              </a:rPr>
              <a:t>Blv</a:t>
            </a: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), 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de jól körvonalazható önkormányzati szándék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Nagy érdeklődés a kínált ingatlanok iránt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hu-HU" sz="2000">
              <a:latin typeface="Roboto"/>
              <a:ea typeface="Roboto"/>
              <a:cs typeface="Roboto"/>
              <a:sym typeface="Roboto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Szakmai grémium dolgozik a háttérben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hu-HU" sz="2000">
              <a:latin typeface="Roboto"/>
              <a:ea typeface="Roboto"/>
              <a:cs typeface="Roboto"/>
              <a:sym typeface="Roboto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Kihívás: jogi kérdések (ingyenesség stb.)</a:t>
            </a:r>
          </a:p>
        </p:txBody>
      </p:sp>
    </p:spTree>
    <p:extLst>
      <p:ext uri="{BB962C8B-B14F-4D97-AF65-F5344CB8AC3E}">
        <p14:creationId xmlns:p14="http://schemas.microsoft.com/office/powerpoint/2010/main" val="4002702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86;p16">
            <a:extLst>
              <a:ext uri="{FF2B5EF4-FFF2-40B4-BE49-F238E27FC236}">
                <a16:creationId xmlns:a16="http://schemas.microsoft.com/office/drawing/2014/main" id="{091D9288-173A-4E27-80E2-CFAB1B7CC8EA}"/>
              </a:ext>
            </a:extLst>
          </p:cNvPr>
          <p:cNvSpPr txBox="1"/>
          <p:nvPr/>
        </p:nvSpPr>
        <p:spPr>
          <a:xfrm>
            <a:off x="376424" y="279475"/>
            <a:ext cx="7028153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b="1" i="1">
                <a:solidFill>
                  <a:srgbClr val="2A2C5B"/>
                </a:solidFill>
                <a:latin typeface="Roboto"/>
                <a:ea typeface="Roboto"/>
                <a:cs typeface="Roboto"/>
                <a:sym typeface="Roboto"/>
              </a:rPr>
              <a:t>Szabad Terek</a:t>
            </a:r>
            <a:endParaRPr sz="2800" b="1" i="1">
              <a:solidFill>
                <a:srgbClr val="2A2C5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" name="Google Shape;78;p15">
            <a:extLst>
              <a:ext uri="{FF2B5EF4-FFF2-40B4-BE49-F238E27FC236}">
                <a16:creationId xmlns:a16="http://schemas.microsoft.com/office/drawing/2014/main" id="{EC134454-30C9-4921-B62D-8FADC4B684FC}"/>
              </a:ext>
            </a:extLst>
          </p:cNvPr>
          <p:cNvSpPr txBox="1"/>
          <p:nvPr/>
        </p:nvSpPr>
        <p:spPr>
          <a:xfrm>
            <a:off x="376425" y="1090460"/>
            <a:ext cx="4938096" cy="2031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Országos szint, hálózatépítés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hu-HU" sz="2000">
              <a:latin typeface="Roboto"/>
              <a:ea typeface="Roboto"/>
              <a:cs typeface="Roboto"/>
              <a:sym typeface="Roboto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Alulról jövő kezdeményezés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hu-HU" sz="2000">
              <a:latin typeface="Roboto"/>
              <a:ea typeface="Roboto"/>
              <a:cs typeface="Roboto"/>
              <a:sym typeface="Roboto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Cél: tudásátadás, együttműködések, szemléletformálás (civil szerepfelfogás)</a:t>
            </a:r>
          </a:p>
        </p:txBody>
      </p:sp>
    </p:spTree>
    <p:extLst>
      <p:ext uri="{BB962C8B-B14F-4D97-AF65-F5344CB8AC3E}">
        <p14:creationId xmlns:p14="http://schemas.microsoft.com/office/powerpoint/2010/main" val="1660940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86;p16">
            <a:extLst>
              <a:ext uri="{FF2B5EF4-FFF2-40B4-BE49-F238E27FC236}">
                <a16:creationId xmlns:a16="http://schemas.microsoft.com/office/drawing/2014/main" id="{091D9288-173A-4E27-80E2-CFAB1B7CC8EA}"/>
              </a:ext>
            </a:extLst>
          </p:cNvPr>
          <p:cNvSpPr txBox="1"/>
          <p:nvPr/>
        </p:nvSpPr>
        <p:spPr>
          <a:xfrm>
            <a:off x="376424" y="279475"/>
            <a:ext cx="7028153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b="1" i="1">
                <a:solidFill>
                  <a:srgbClr val="2A2C5B"/>
                </a:solidFill>
                <a:latin typeface="Roboto"/>
                <a:ea typeface="Roboto"/>
                <a:cs typeface="Roboto"/>
                <a:sym typeface="Roboto"/>
              </a:rPr>
              <a:t>Gólya</a:t>
            </a:r>
            <a:endParaRPr sz="2800" b="1" i="1">
              <a:solidFill>
                <a:srgbClr val="2A2C5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" name="Google Shape;78;p15">
            <a:extLst>
              <a:ext uri="{FF2B5EF4-FFF2-40B4-BE49-F238E27FC236}">
                <a16:creationId xmlns:a16="http://schemas.microsoft.com/office/drawing/2014/main" id="{EC134454-30C9-4921-B62D-8FADC4B684FC}"/>
              </a:ext>
            </a:extLst>
          </p:cNvPr>
          <p:cNvSpPr txBox="1"/>
          <p:nvPr/>
        </p:nvSpPr>
        <p:spPr>
          <a:xfrm>
            <a:off x="376425" y="1090460"/>
            <a:ext cx="4938096" cy="2339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Szövetkezeti forma, szövetkezeti tulajdon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hu-HU" sz="2000">
              <a:latin typeface="Roboto"/>
              <a:ea typeface="Roboto"/>
              <a:cs typeface="Roboto"/>
              <a:sym typeface="Roboto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Törekvés a függetlenségre, ugyanakkor az önkormányzattal/önkormányzati intézményekkel való gyakorlatias együttműködésekre is (pl. Kesztyűgyárral, Főkerttel)</a:t>
            </a:r>
          </a:p>
        </p:txBody>
      </p:sp>
    </p:spTree>
    <p:extLst>
      <p:ext uri="{BB962C8B-B14F-4D97-AF65-F5344CB8AC3E}">
        <p14:creationId xmlns:p14="http://schemas.microsoft.com/office/powerpoint/2010/main" val="2183830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86;p16">
            <a:extLst>
              <a:ext uri="{FF2B5EF4-FFF2-40B4-BE49-F238E27FC236}">
                <a16:creationId xmlns:a16="http://schemas.microsoft.com/office/drawing/2014/main" id="{091D9288-173A-4E27-80E2-CFAB1B7CC8EA}"/>
              </a:ext>
            </a:extLst>
          </p:cNvPr>
          <p:cNvSpPr txBox="1"/>
          <p:nvPr/>
        </p:nvSpPr>
        <p:spPr>
          <a:xfrm>
            <a:off x="376424" y="279475"/>
            <a:ext cx="7028153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b="1">
                <a:solidFill>
                  <a:srgbClr val="2A2C5B"/>
                </a:solidFill>
                <a:latin typeface="Roboto"/>
                <a:ea typeface="Roboto"/>
                <a:cs typeface="Roboto"/>
                <a:sym typeface="Roboto"/>
              </a:rPr>
              <a:t>Mit kezdjen a Főváros a projekttel?</a:t>
            </a:r>
            <a:endParaRPr sz="2800" b="1">
              <a:solidFill>
                <a:srgbClr val="2A2C5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" name="Google Shape;78;p15">
            <a:extLst>
              <a:ext uri="{FF2B5EF4-FFF2-40B4-BE49-F238E27FC236}">
                <a16:creationId xmlns:a16="http://schemas.microsoft.com/office/drawing/2014/main" id="{EC134454-30C9-4921-B62D-8FADC4B684FC}"/>
              </a:ext>
            </a:extLst>
          </p:cNvPr>
          <p:cNvSpPr txBox="1"/>
          <p:nvPr/>
        </p:nvSpPr>
        <p:spPr>
          <a:xfrm>
            <a:off x="376425" y="1090460"/>
            <a:ext cx="4938096" cy="1723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Problémás terület, alulhasznosított ingatlanok, nagy érdeklődés, jelentős láthatóság…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hu-HU" sz="2000">
              <a:latin typeface="Roboto"/>
              <a:ea typeface="Roboto"/>
              <a:cs typeface="Roboto"/>
              <a:sym typeface="Roboto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Wingdings" panose="05000000000000000000" pitchFamily="2" charset="2"/>
              </a:rPr>
              <a:t></a:t>
            </a: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ALULJÁRÓK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29BA08A3-1667-4668-A946-747761F1A2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9438" y="2296314"/>
            <a:ext cx="3348137" cy="2232092"/>
          </a:xfrm>
          <a:prstGeom prst="rect">
            <a:avLst/>
          </a:prstGeom>
        </p:spPr>
      </p:pic>
      <p:pic>
        <p:nvPicPr>
          <p:cNvPr id="11" name="Kép 10" descr="A képen út, járda látható&#10;&#10;Automatikusan generált leírás">
            <a:extLst>
              <a:ext uri="{FF2B5EF4-FFF2-40B4-BE49-F238E27FC236}">
                <a16:creationId xmlns:a16="http://schemas.microsoft.com/office/drawing/2014/main" id="{6AC23E47-8DFD-454C-9924-7D8D7BEFC3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6892" y="2295182"/>
            <a:ext cx="2977630" cy="2233223"/>
          </a:xfrm>
          <a:prstGeom prst="rect">
            <a:avLst/>
          </a:prstGeom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id="{4634B360-E05C-4BCB-9413-BFBEA85333BB}"/>
              </a:ext>
            </a:extLst>
          </p:cNvPr>
          <p:cNvSpPr txBox="1"/>
          <p:nvPr/>
        </p:nvSpPr>
        <p:spPr>
          <a:xfrm>
            <a:off x="2336006" y="4271962"/>
            <a:ext cx="2743200" cy="2539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hu-HU" sz="1050" dirty="0"/>
              <a:t>Fotó: Jónás Gergő</a:t>
            </a:r>
          </a:p>
        </p:txBody>
      </p:sp>
    </p:spTree>
    <p:extLst>
      <p:ext uri="{BB962C8B-B14F-4D97-AF65-F5344CB8AC3E}">
        <p14:creationId xmlns:p14="http://schemas.microsoft.com/office/powerpoint/2010/main" val="4261881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886DE30-E079-4D54-B39D-37E3AE9AAA6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11700" y="2150850"/>
            <a:ext cx="8520600" cy="841800"/>
          </a:xfrm>
        </p:spPr>
        <p:txBody>
          <a:bodyPr/>
          <a:lstStyle/>
          <a:p>
            <a:r>
              <a:rPr lang="hu-HU"/>
              <a:t>Köszönjük a részvételt, figyelmet!</a:t>
            </a:r>
          </a:p>
        </p:txBody>
      </p:sp>
    </p:spTree>
    <p:extLst>
      <p:ext uri="{BB962C8B-B14F-4D97-AF65-F5344CB8AC3E}">
        <p14:creationId xmlns:p14="http://schemas.microsoft.com/office/powerpoint/2010/main" val="653412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86;p16">
            <a:extLst>
              <a:ext uri="{FF2B5EF4-FFF2-40B4-BE49-F238E27FC236}">
                <a16:creationId xmlns:a16="http://schemas.microsoft.com/office/drawing/2014/main" id="{091D9288-173A-4E27-80E2-CFAB1B7CC8EA}"/>
              </a:ext>
            </a:extLst>
          </p:cNvPr>
          <p:cNvSpPr txBox="1"/>
          <p:nvPr/>
        </p:nvSpPr>
        <p:spPr>
          <a:xfrm>
            <a:off x="376424" y="279475"/>
            <a:ext cx="7028153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b="1">
                <a:solidFill>
                  <a:srgbClr val="2A2C5B"/>
                </a:solidFill>
                <a:latin typeface="Roboto"/>
                <a:ea typeface="Roboto"/>
                <a:cs typeface="Roboto"/>
                <a:sym typeface="Roboto"/>
              </a:rPr>
              <a:t>Mit kapunk az URBACT programtól?</a:t>
            </a:r>
            <a:endParaRPr sz="2800" b="1">
              <a:solidFill>
                <a:srgbClr val="2A2C5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" name="Google Shape;78;p15">
            <a:extLst>
              <a:ext uri="{FF2B5EF4-FFF2-40B4-BE49-F238E27FC236}">
                <a16:creationId xmlns:a16="http://schemas.microsoft.com/office/drawing/2014/main" id="{94A40159-FF09-46A7-A3CF-3606F2ECEC9F}"/>
              </a:ext>
            </a:extLst>
          </p:cNvPr>
          <p:cNvSpPr txBox="1"/>
          <p:nvPr/>
        </p:nvSpPr>
        <p:spPr>
          <a:xfrm>
            <a:off x="376425" y="956553"/>
            <a:ext cx="8391151" cy="3570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Európai Uniós területi együttműködési program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Célja az integrált városfejlesztés jó gyakorlatainak kidolgozása, megosztása, partnerségek kialakítása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hu-HU" sz="2000">
              <a:latin typeface="Roboto"/>
              <a:ea typeface="Roboto"/>
              <a:cs typeface="Roboto"/>
              <a:sym typeface="Roboto"/>
            </a:endParaRPr>
          </a:p>
          <a:p>
            <a:r>
              <a:rPr lang="hu-HU" sz="2000">
                <a:latin typeface="Roboto"/>
                <a:ea typeface="Roboto"/>
                <a:cs typeface="Roboto"/>
                <a:sym typeface="Roboto"/>
              </a:rPr>
              <a:t>Egy URBACT projekt = 1 </a:t>
            </a:r>
            <a:r>
              <a:rPr lang="hu-HU" sz="2000" b="1">
                <a:latin typeface="Roboto"/>
                <a:ea typeface="Roboto"/>
                <a:cs typeface="Roboto"/>
                <a:sym typeface="Roboto"/>
              </a:rPr>
              <a:t>téma</a:t>
            </a: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 + 1 </a:t>
            </a:r>
            <a:r>
              <a:rPr lang="hu-HU" sz="2000" b="1">
                <a:latin typeface="Roboto"/>
                <a:ea typeface="Roboto"/>
                <a:cs typeface="Roboto"/>
                <a:sym typeface="Roboto"/>
              </a:rPr>
              <a:t>városhálózat</a:t>
            </a: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 + 1 </a:t>
            </a:r>
            <a:r>
              <a:rPr lang="hu-HU" sz="2000" b="1">
                <a:latin typeface="Roboto"/>
                <a:ea typeface="Roboto"/>
                <a:cs typeface="Roboto"/>
                <a:sym typeface="Roboto"/>
              </a:rPr>
              <a:t>szakértő</a:t>
            </a:r>
            <a:endParaRPr lang="en-GB" sz="2000" b="1">
              <a:latin typeface="Roboto"/>
              <a:ea typeface="Roboto"/>
              <a:cs typeface="Roboto"/>
              <a:sym typeface="Roboto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Időtartama: másfél év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hu-HU" sz="2000">
              <a:latin typeface="Roboto"/>
              <a:ea typeface="Roboto"/>
              <a:cs typeface="Roboto"/>
              <a:sym typeface="Roboto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 b="1">
                <a:latin typeface="Roboto"/>
                <a:ea typeface="Roboto"/>
                <a:cs typeface="Roboto"/>
                <a:sym typeface="Roboto"/>
              </a:rPr>
              <a:t>MIBŐL ÁLL A TÁMOGATÁS?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hu-HU" sz="2000" b="1">
                <a:latin typeface="Roboto"/>
                <a:ea typeface="Roboto"/>
                <a:cs typeface="Roboto"/>
                <a:sym typeface="Roboto"/>
              </a:rPr>
              <a:t>cserelátogatások (utazás, szállás)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hu-HU" sz="2000" b="1">
                <a:latin typeface="Roboto"/>
                <a:ea typeface="Roboto"/>
                <a:cs typeface="Roboto"/>
                <a:sym typeface="Roboto"/>
              </a:rPr>
              <a:t>vezető szakértő biztosítása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hu-HU"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13901BF7-7BF2-4B4E-9EAE-DBB51D14FC50}"/>
              </a:ext>
            </a:extLst>
          </p:cNvPr>
          <p:cNvSpPr txBox="1"/>
          <p:nvPr/>
        </p:nvSpPr>
        <p:spPr>
          <a:xfrm>
            <a:off x="397049" y="4710136"/>
            <a:ext cx="3557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800">
                <a:hlinkClick r:id="rId2"/>
              </a:rPr>
              <a:t>www.urbact.eu</a:t>
            </a:r>
            <a:r>
              <a:rPr lang="hu-HU" sz="1800"/>
              <a:t>    </a:t>
            </a:r>
            <a:r>
              <a:rPr lang="hu-HU" sz="1800">
                <a:hlinkClick r:id="rId3"/>
              </a:rPr>
              <a:t>www.urbact.hu</a:t>
            </a:r>
            <a:r>
              <a:rPr lang="hu-HU" sz="1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6271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86;p16">
            <a:extLst>
              <a:ext uri="{FF2B5EF4-FFF2-40B4-BE49-F238E27FC236}">
                <a16:creationId xmlns:a16="http://schemas.microsoft.com/office/drawing/2014/main" id="{091D9288-173A-4E27-80E2-CFAB1B7CC8EA}"/>
              </a:ext>
            </a:extLst>
          </p:cNvPr>
          <p:cNvSpPr txBox="1"/>
          <p:nvPr/>
        </p:nvSpPr>
        <p:spPr>
          <a:xfrm>
            <a:off x="376424" y="279475"/>
            <a:ext cx="7028153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b="1">
                <a:solidFill>
                  <a:srgbClr val="2A2C5B"/>
                </a:solidFill>
                <a:latin typeface="Roboto"/>
                <a:ea typeface="Roboto"/>
                <a:cs typeface="Roboto"/>
                <a:sym typeface="Roboto"/>
              </a:rPr>
              <a:t>A mi projektünk:</a:t>
            </a:r>
            <a:endParaRPr sz="2800" b="1">
              <a:solidFill>
                <a:srgbClr val="2A2C5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" name="Google Shape;78;p15">
            <a:extLst>
              <a:ext uri="{FF2B5EF4-FFF2-40B4-BE49-F238E27FC236}">
                <a16:creationId xmlns:a16="http://schemas.microsoft.com/office/drawing/2014/main" id="{94A40159-FF09-46A7-A3CF-3606F2ECEC9F}"/>
              </a:ext>
            </a:extLst>
          </p:cNvPr>
          <p:cNvSpPr txBox="1"/>
          <p:nvPr/>
        </p:nvSpPr>
        <p:spPr>
          <a:xfrm>
            <a:off x="376425" y="956553"/>
            <a:ext cx="8391151" cy="2646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Ez egy ún. </a:t>
            </a:r>
            <a:r>
              <a:rPr lang="hu-HU" sz="2000" b="1">
                <a:latin typeface="Roboto"/>
                <a:ea typeface="Roboto"/>
                <a:cs typeface="Roboto"/>
                <a:sym typeface="Roboto"/>
              </a:rPr>
              <a:t>UIA-transzfer projekt </a:t>
            </a:r>
            <a:br>
              <a:rPr lang="hu-HU" sz="2000">
                <a:latin typeface="Roboto"/>
                <a:ea typeface="Roboto"/>
                <a:cs typeface="Roboto"/>
                <a:sym typeface="Roboto"/>
              </a:rPr>
            </a:b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(a vezető partner UIA tapasztalatára épít)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hu-HU" sz="2000">
              <a:latin typeface="Roboto"/>
              <a:ea typeface="Roboto"/>
              <a:cs typeface="Roboto"/>
              <a:sym typeface="Roboto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 i="1">
                <a:latin typeface="Roboto"/>
                <a:ea typeface="Roboto"/>
                <a:cs typeface="Roboto"/>
                <a:sym typeface="Roboto"/>
              </a:rPr>
              <a:t>Téma: </a:t>
            </a: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városi közjavak közös menedzsmentje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 i="1">
                <a:latin typeface="Roboto"/>
                <a:ea typeface="Roboto"/>
                <a:cs typeface="Roboto"/>
                <a:sym typeface="Roboto"/>
              </a:rPr>
              <a:t>Városhálózat: </a:t>
            </a:r>
            <a:r>
              <a:rPr lang="hu-HU" sz="2000" b="1">
                <a:latin typeface="Roboto"/>
                <a:ea typeface="Roboto"/>
                <a:cs typeface="Roboto"/>
                <a:sym typeface="Roboto"/>
              </a:rPr>
              <a:t>Torinó</a:t>
            </a: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, Kolozsvár, Gdansk, Budapest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 i="1">
                <a:latin typeface="Roboto"/>
                <a:ea typeface="Roboto"/>
                <a:cs typeface="Roboto"/>
                <a:sym typeface="Roboto"/>
              </a:rPr>
              <a:t>Vezető szakértő: </a:t>
            </a: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Polyák Levente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hu-HU" sz="2000">
              <a:latin typeface="Roboto"/>
              <a:ea typeface="Roboto"/>
              <a:cs typeface="Roboto"/>
              <a:sym typeface="Roboto"/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hu-HU" sz="20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0BE53A1-1EED-49C4-AE8F-92CA3118D4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49015" y="197684"/>
            <a:ext cx="922985" cy="622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id="{1F762931-F969-4EC5-B264-1B9F43573C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2361" y="1438878"/>
            <a:ext cx="1683912" cy="284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207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86;p16">
            <a:extLst>
              <a:ext uri="{FF2B5EF4-FFF2-40B4-BE49-F238E27FC236}">
                <a16:creationId xmlns:a16="http://schemas.microsoft.com/office/drawing/2014/main" id="{091D9288-173A-4E27-80E2-CFAB1B7CC8EA}"/>
              </a:ext>
            </a:extLst>
          </p:cNvPr>
          <p:cNvSpPr txBox="1"/>
          <p:nvPr/>
        </p:nvSpPr>
        <p:spPr>
          <a:xfrm>
            <a:off x="376424" y="279475"/>
            <a:ext cx="7028153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b="1">
                <a:solidFill>
                  <a:srgbClr val="2A2C5B"/>
                </a:solidFill>
                <a:latin typeface="Roboto"/>
                <a:ea typeface="Roboto"/>
                <a:cs typeface="Roboto"/>
                <a:sym typeface="Roboto"/>
              </a:rPr>
              <a:t>Mit akarunk a projektben teljesíteni?</a:t>
            </a:r>
            <a:endParaRPr sz="2800" b="1">
              <a:solidFill>
                <a:srgbClr val="2A2C5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" name="Google Shape;78;p15">
            <a:extLst>
              <a:ext uri="{FF2B5EF4-FFF2-40B4-BE49-F238E27FC236}">
                <a16:creationId xmlns:a16="http://schemas.microsoft.com/office/drawing/2014/main" id="{94A40159-FF09-46A7-A3CF-3606F2ECEC9F}"/>
              </a:ext>
            </a:extLst>
          </p:cNvPr>
          <p:cNvSpPr txBox="1"/>
          <p:nvPr/>
        </p:nvSpPr>
        <p:spPr>
          <a:xfrm>
            <a:off x="376425" y="956553"/>
            <a:ext cx="8391151" cy="3262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 b="1">
                <a:latin typeface="Roboto"/>
                <a:ea typeface="Roboto"/>
                <a:cs typeface="Roboto"/>
                <a:sym typeface="Roboto"/>
              </a:rPr>
              <a:t>Budapesti előzmények, jó gyakorlatok tanulmányozása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hu-HU" sz="2000" b="1">
              <a:latin typeface="Roboto"/>
              <a:ea typeface="Roboto"/>
              <a:cs typeface="Roboto"/>
              <a:sym typeface="Roboto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 b="1">
                <a:latin typeface="Roboto"/>
                <a:ea typeface="Roboto"/>
                <a:cs typeface="Roboto"/>
                <a:sym typeface="Roboto"/>
              </a:rPr>
              <a:t>Párbeszéd, egyeztetés a városi közjavak témájában: </a:t>
            </a:r>
            <a:r>
              <a:rPr lang="hu-HU" sz="2000" i="1">
                <a:latin typeface="Roboto"/>
                <a:ea typeface="Roboto"/>
                <a:cs typeface="Roboto"/>
                <a:sym typeface="Roboto"/>
              </a:rPr>
              <a:t>miért jó az önkormányzatnak, miért jó a civil szervezeteknek, közösségeknek, mik a szűk keresztmetszetek, buktatók stb.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hu-HU" sz="2000" b="1">
              <a:latin typeface="Roboto"/>
              <a:ea typeface="Roboto"/>
              <a:cs typeface="Roboto"/>
              <a:sym typeface="Roboto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 b="1">
                <a:latin typeface="Roboto"/>
                <a:ea typeface="Roboto"/>
                <a:cs typeface="Roboto"/>
                <a:sym typeface="Roboto"/>
              </a:rPr>
              <a:t>Külföldi példák tanulságainak leszűrése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hu-HU" sz="2000" b="1">
              <a:latin typeface="Roboto"/>
              <a:ea typeface="Roboto"/>
              <a:cs typeface="Roboto"/>
              <a:sym typeface="Roboto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 b="1">
                <a:latin typeface="Roboto"/>
                <a:ea typeface="Roboto"/>
                <a:cs typeface="Roboto"/>
                <a:sym typeface="Roboto"/>
              </a:rPr>
              <a:t>Mintaprojekt(</a:t>
            </a:r>
            <a:r>
              <a:rPr lang="hu-HU" sz="2000" b="1" err="1">
                <a:latin typeface="Roboto"/>
                <a:ea typeface="Roboto"/>
                <a:cs typeface="Roboto"/>
                <a:sym typeface="Roboto"/>
              </a:rPr>
              <a:t>ek</a:t>
            </a:r>
            <a:r>
              <a:rPr lang="hu-HU" sz="2000" b="1">
                <a:latin typeface="Roboto"/>
                <a:ea typeface="Roboto"/>
                <a:cs typeface="Roboto"/>
                <a:sym typeface="Roboto"/>
              </a:rPr>
              <a:t>) kidolgozása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hu-HU" sz="2000"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993373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86;p16">
            <a:extLst>
              <a:ext uri="{FF2B5EF4-FFF2-40B4-BE49-F238E27FC236}">
                <a16:creationId xmlns:a16="http://schemas.microsoft.com/office/drawing/2014/main" id="{091D9288-173A-4E27-80E2-CFAB1B7CC8EA}"/>
              </a:ext>
            </a:extLst>
          </p:cNvPr>
          <p:cNvSpPr txBox="1"/>
          <p:nvPr/>
        </p:nvSpPr>
        <p:spPr>
          <a:xfrm>
            <a:off x="376424" y="279475"/>
            <a:ext cx="7028153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b="1">
                <a:solidFill>
                  <a:srgbClr val="2A2C5B"/>
                </a:solidFill>
                <a:latin typeface="Roboto"/>
                <a:ea typeface="Roboto"/>
                <a:cs typeface="Roboto"/>
                <a:sym typeface="Roboto"/>
              </a:rPr>
              <a:t>Mit vár tőlünk a program?</a:t>
            </a:r>
            <a:endParaRPr sz="2800" b="1">
              <a:solidFill>
                <a:srgbClr val="2A2C5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" name="Google Shape;78;p15">
            <a:extLst>
              <a:ext uri="{FF2B5EF4-FFF2-40B4-BE49-F238E27FC236}">
                <a16:creationId xmlns:a16="http://schemas.microsoft.com/office/drawing/2014/main" id="{94A40159-FF09-46A7-A3CF-3606F2ECEC9F}"/>
              </a:ext>
            </a:extLst>
          </p:cNvPr>
          <p:cNvSpPr txBox="1"/>
          <p:nvPr/>
        </p:nvSpPr>
        <p:spPr>
          <a:xfrm>
            <a:off x="376425" y="956553"/>
            <a:ext cx="8391151" cy="3262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 b="1">
                <a:latin typeface="Roboto"/>
                <a:ea typeface="Roboto"/>
                <a:cs typeface="Roboto"/>
                <a:sym typeface="Roboto"/>
              </a:rPr>
              <a:t>Helyi URBACT csoport </a:t>
            </a: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megalakítása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Rendszeres csoporttalálkozók keretében a témánkkal kapcsolatban párbeszéd, kvázi egy kutatás-fejlesztés lefolytatása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hu-HU" sz="2000">
              <a:latin typeface="Roboto"/>
              <a:ea typeface="Roboto"/>
              <a:cs typeface="Roboto"/>
              <a:sym typeface="Roboto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Részvétel a </a:t>
            </a:r>
            <a:r>
              <a:rPr lang="hu-HU" sz="2000" b="1">
                <a:latin typeface="Roboto"/>
                <a:ea typeface="Roboto"/>
                <a:cs typeface="Roboto"/>
                <a:sym typeface="Roboto"/>
              </a:rPr>
              <a:t>partnertalálkozókon, cserelátogatásokon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Egy budapesti találkozó megszervezése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hu-HU" sz="2000">
              <a:latin typeface="Roboto"/>
              <a:ea typeface="Roboto"/>
              <a:cs typeface="Roboto"/>
              <a:sym typeface="Roboto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 b="1">
                <a:latin typeface="Roboto"/>
                <a:ea typeface="Roboto"/>
                <a:cs typeface="Roboto"/>
                <a:sym typeface="Roboto"/>
              </a:rPr>
              <a:t>Beruházási terv </a:t>
            </a: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(</a:t>
            </a:r>
            <a:r>
              <a:rPr lang="hu-HU" sz="2000" err="1">
                <a:latin typeface="Roboto"/>
                <a:ea typeface="Roboto"/>
                <a:cs typeface="Roboto"/>
                <a:sym typeface="Roboto"/>
              </a:rPr>
              <a:t>investment</a:t>
            </a: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hu-HU" sz="2000" err="1">
                <a:latin typeface="Roboto"/>
                <a:ea typeface="Roboto"/>
                <a:cs typeface="Roboto"/>
                <a:sym typeface="Roboto"/>
              </a:rPr>
              <a:t>plan</a:t>
            </a: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) készítése egy fővárosi projektre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hu-HU" sz="2000">
              <a:latin typeface="Roboto"/>
              <a:ea typeface="Roboto"/>
              <a:cs typeface="Roboto"/>
              <a:sym typeface="Roboto"/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hu-HU" sz="2000"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545179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86;p16">
            <a:extLst>
              <a:ext uri="{FF2B5EF4-FFF2-40B4-BE49-F238E27FC236}">
                <a16:creationId xmlns:a16="http://schemas.microsoft.com/office/drawing/2014/main" id="{091D9288-173A-4E27-80E2-CFAB1B7CC8EA}"/>
              </a:ext>
            </a:extLst>
          </p:cNvPr>
          <p:cNvSpPr txBox="1"/>
          <p:nvPr/>
        </p:nvSpPr>
        <p:spPr>
          <a:xfrm>
            <a:off x="376424" y="279475"/>
            <a:ext cx="7028153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b="1">
                <a:solidFill>
                  <a:srgbClr val="2A2C5B"/>
                </a:solidFill>
                <a:latin typeface="Roboto"/>
                <a:ea typeface="Roboto"/>
                <a:cs typeface="Roboto"/>
                <a:sym typeface="Roboto"/>
              </a:rPr>
              <a:t>Urban </a:t>
            </a:r>
            <a:r>
              <a:rPr lang="hu-HU" sz="3200" b="1" err="1">
                <a:solidFill>
                  <a:srgbClr val="2A2C5B"/>
                </a:solidFill>
                <a:latin typeface="Roboto"/>
                <a:ea typeface="Roboto"/>
                <a:cs typeface="Roboto"/>
                <a:sym typeface="Roboto"/>
              </a:rPr>
              <a:t>commons</a:t>
            </a:r>
            <a:r>
              <a:rPr lang="hu-HU" sz="3200" b="1">
                <a:solidFill>
                  <a:srgbClr val="2A2C5B"/>
                </a:solidFill>
                <a:latin typeface="Roboto"/>
                <a:ea typeface="Roboto"/>
                <a:cs typeface="Roboto"/>
                <a:sym typeface="Roboto"/>
              </a:rPr>
              <a:t>, azaz</a:t>
            </a:r>
            <a:endParaRPr sz="2800" b="1">
              <a:solidFill>
                <a:srgbClr val="2A2C5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" name="Google Shape;78;p15">
            <a:extLst>
              <a:ext uri="{FF2B5EF4-FFF2-40B4-BE49-F238E27FC236}">
                <a16:creationId xmlns:a16="http://schemas.microsoft.com/office/drawing/2014/main" id="{94A40159-FF09-46A7-A3CF-3606F2ECEC9F}"/>
              </a:ext>
            </a:extLst>
          </p:cNvPr>
          <p:cNvSpPr txBox="1"/>
          <p:nvPr/>
        </p:nvSpPr>
        <p:spPr>
          <a:xfrm>
            <a:off x="376426" y="956553"/>
            <a:ext cx="8238186" cy="2646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 b="1">
                <a:latin typeface="Roboto"/>
                <a:ea typeface="Roboto"/>
                <a:cs typeface="Roboto"/>
                <a:sym typeface="Roboto"/>
              </a:rPr>
              <a:t>…városi közjavak (?)  </a:t>
            </a:r>
            <a:r>
              <a:rPr lang="hu-HU" sz="2000" i="1">
                <a:latin typeface="Roboto"/>
                <a:ea typeface="Roboto"/>
                <a:cs typeface="Roboto"/>
                <a:sym typeface="Roboto"/>
              </a:rPr>
              <a:t>(történelmileg lásd: közlegelő)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hu-HU" sz="2000" b="1">
              <a:latin typeface="Roboto"/>
              <a:ea typeface="Roboto"/>
              <a:cs typeface="Roboto"/>
              <a:sym typeface="Roboto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Mindaz az (önkormányzati) közvagyon, amit a helyi közösség sajátjának érezve használ – vagy ami ilyenné tehető.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hu-HU" sz="2000">
              <a:latin typeface="Roboto"/>
              <a:ea typeface="Roboto"/>
              <a:cs typeface="Roboto"/>
              <a:sym typeface="Roboto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Wingdings" panose="05000000000000000000" pitchFamily="2" charset="2"/>
              </a:rPr>
              <a:t></a:t>
            </a: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 mindaz, amit annak tartunk (döntés kérdése)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hu-HU" sz="2000">
              <a:latin typeface="Roboto"/>
              <a:ea typeface="Roboto"/>
              <a:cs typeface="Roboto"/>
              <a:sym typeface="Roboto"/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hu-HU" sz="2000"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234583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86;p16">
            <a:extLst>
              <a:ext uri="{FF2B5EF4-FFF2-40B4-BE49-F238E27FC236}">
                <a16:creationId xmlns:a16="http://schemas.microsoft.com/office/drawing/2014/main" id="{091D9288-173A-4E27-80E2-CFAB1B7CC8EA}"/>
              </a:ext>
            </a:extLst>
          </p:cNvPr>
          <p:cNvSpPr txBox="1"/>
          <p:nvPr/>
        </p:nvSpPr>
        <p:spPr>
          <a:xfrm>
            <a:off x="376424" y="279475"/>
            <a:ext cx="7028153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b="1">
                <a:solidFill>
                  <a:srgbClr val="2A2C5B"/>
                </a:solidFill>
                <a:latin typeface="Roboto"/>
                <a:ea typeface="Roboto"/>
                <a:cs typeface="Roboto"/>
                <a:sym typeface="Roboto"/>
              </a:rPr>
              <a:t>Vannak előzmények!</a:t>
            </a:r>
            <a:endParaRPr sz="2800" b="1">
              <a:solidFill>
                <a:srgbClr val="2A2C5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9114DBD-804D-439A-AFEF-C131EACB1122}"/>
              </a:ext>
            </a:extLst>
          </p:cNvPr>
          <p:cNvSpPr txBox="1"/>
          <p:nvPr/>
        </p:nvSpPr>
        <p:spPr>
          <a:xfrm>
            <a:off x="378619" y="1085850"/>
            <a:ext cx="4364831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hu-HU" dirty="0"/>
              <a:t>Nyitva Fesztivál (Kortárs Építészeti Központ)</a:t>
            </a:r>
          </a:p>
          <a:p>
            <a:endParaRPr lang="hu-HU" dirty="0"/>
          </a:p>
          <a:p>
            <a:r>
              <a:rPr lang="hu-HU" dirty="0"/>
              <a:t>Rögtön jövök! Program (Fővárosi Önkormányzat)</a:t>
            </a:r>
          </a:p>
        </p:txBody>
      </p:sp>
    </p:spTree>
    <p:extLst>
      <p:ext uri="{BB962C8B-B14F-4D97-AF65-F5344CB8AC3E}">
        <p14:creationId xmlns:p14="http://schemas.microsoft.com/office/powerpoint/2010/main" val="450755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86;p16">
            <a:extLst>
              <a:ext uri="{FF2B5EF4-FFF2-40B4-BE49-F238E27FC236}">
                <a16:creationId xmlns:a16="http://schemas.microsoft.com/office/drawing/2014/main" id="{091D9288-173A-4E27-80E2-CFAB1B7CC8EA}"/>
              </a:ext>
            </a:extLst>
          </p:cNvPr>
          <p:cNvSpPr txBox="1"/>
          <p:nvPr/>
        </p:nvSpPr>
        <p:spPr>
          <a:xfrm>
            <a:off x="376424" y="279475"/>
            <a:ext cx="7028153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b="1">
                <a:solidFill>
                  <a:srgbClr val="2A2C5B"/>
                </a:solidFill>
                <a:latin typeface="Roboto"/>
                <a:ea typeface="Roboto"/>
                <a:cs typeface="Roboto"/>
                <a:sym typeface="Roboto"/>
              </a:rPr>
              <a:t>A legfőbb példa pedig:</a:t>
            </a:r>
            <a:endParaRPr sz="2800" b="1">
              <a:solidFill>
                <a:srgbClr val="2A2C5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222" name="Picture 6" descr="Co-City - The collaborative management of urban commons to counteract  poverty and socio-spatial polarisation | UIA - Urban Innovative Actions">
            <a:extLst>
              <a:ext uri="{FF2B5EF4-FFF2-40B4-BE49-F238E27FC236}">
                <a16:creationId xmlns:a16="http://schemas.microsoft.com/office/drawing/2014/main" id="{767608D1-C289-43D5-BDD6-188C046C7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8875" y="258341"/>
            <a:ext cx="1787550" cy="885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Kép 3">
            <a:extLst>
              <a:ext uri="{FF2B5EF4-FFF2-40B4-BE49-F238E27FC236}">
                <a16:creationId xmlns:a16="http://schemas.microsoft.com/office/drawing/2014/main" id="{B5337042-E7E0-4D23-ADBF-458579637A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496" y="959352"/>
            <a:ext cx="2383755" cy="3297157"/>
          </a:xfrm>
          <a:prstGeom prst="rect">
            <a:avLst/>
          </a:prstGeom>
          <a:ln>
            <a:solidFill>
              <a:schemeClr val="accent2">
                <a:lumMod val="10000"/>
                <a:lumOff val="90000"/>
              </a:schemeClr>
            </a:solidFill>
          </a:ln>
        </p:spPr>
      </p:pic>
      <p:pic>
        <p:nvPicPr>
          <p:cNvPr id="2" name="Kép 4" descr="A képen padló, beltéri, mennyezet, személyek látható&#10;&#10;Automatikusan generált leírás">
            <a:extLst>
              <a:ext uri="{FF2B5EF4-FFF2-40B4-BE49-F238E27FC236}">
                <a16:creationId xmlns:a16="http://schemas.microsoft.com/office/drawing/2014/main" id="{CCF14734-1D0C-4A35-B486-EBCA5CC92C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1378744"/>
            <a:ext cx="3479006" cy="2607468"/>
          </a:xfrm>
          <a:prstGeom prst="rect">
            <a:avLst/>
          </a:prstGeom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DF4D6751-FA50-4F45-898D-B88BFB440F7F}"/>
              </a:ext>
            </a:extLst>
          </p:cNvPr>
          <p:cNvSpPr txBox="1"/>
          <p:nvPr/>
        </p:nvSpPr>
        <p:spPr>
          <a:xfrm>
            <a:off x="3200400" y="3357563"/>
            <a:ext cx="2743200" cy="6309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  <a:p>
            <a:r>
              <a:rPr lang="en-US" sz="1050" i="1" dirty="0"/>
              <a:t>Torino, Cumiana1 </a:t>
            </a:r>
            <a:r>
              <a:rPr lang="en-US" sz="1050" i="1" dirty="0" err="1"/>
              <a:t>szomszédsági</a:t>
            </a:r>
            <a:r>
              <a:rPr lang="en-US" sz="1050" i="1" dirty="0"/>
              <a:t> </a:t>
            </a:r>
            <a:r>
              <a:rPr lang="en-US" sz="1050" i="1" dirty="0" err="1"/>
              <a:t>tér</a:t>
            </a:r>
            <a:r>
              <a:rPr lang="en-US" sz="1050" i="1" dirty="0"/>
              <a:t> </a:t>
            </a:r>
          </a:p>
          <a:p>
            <a:r>
              <a:rPr lang="en-US" sz="1050" i="1" dirty="0" err="1"/>
              <a:t>Fotó</a:t>
            </a:r>
            <a:r>
              <a:rPr lang="en-US" sz="1050" i="1" dirty="0"/>
              <a:t>: Polyák Levente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75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86;p16">
            <a:extLst>
              <a:ext uri="{FF2B5EF4-FFF2-40B4-BE49-F238E27FC236}">
                <a16:creationId xmlns:a16="http://schemas.microsoft.com/office/drawing/2014/main" id="{091D9288-173A-4E27-80E2-CFAB1B7CC8EA}"/>
              </a:ext>
            </a:extLst>
          </p:cNvPr>
          <p:cNvSpPr txBox="1"/>
          <p:nvPr/>
        </p:nvSpPr>
        <p:spPr>
          <a:xfrm>
            <a:off x="376424" y="279475"/>
            <a:ext cx="7028153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b="1">
                <a:solidFill>
                  <a:srgbClr val="2A2C5B"/>
                </a:solidFill>
                <a:latin typeface="Roboto"/>
                <a:ea typeface="Roboto"/>
                <a:cs typeface="Roboto"/>
                <a:sym typeface="Roboto"/>
              </a:rPr>
              <a:t>Vannak hazai jó gyakorlatok!</a:t>
            </a:r>
            <a:endParaRPr sz="2800" b="1">
              <a:solidFill>
                <a:srgbClr val="2A2C5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" name="Google Shape;78;p15">
            <a:extLst>
              <a:ext uri="{FF2B5EF4-FFF2-40B4-BE49-F238E27FC236}">
                <a16:creationId xmlns:a16="http://schemas.microsoft.com/office/drawing/2014/main" id="{44C2B7C0-CACA-48BA-B7B5-AC9ECA626CED}"/>
              </a:ext>
            </a:extLst>
          </p:cNvPr>
          <p:cNvSpPr txBox="1"/>
          <p:nvPr/>
        </p:nvSpPr>
        <p:spPr>
          <a:xfrm>
            <a:off x="376424" y="1090460"/>
            <a:ext cx="6409967" cy="2339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6 interjút készítettünk eddig, és még folytatjuk…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hu-HU" sz="2000">
              <a:latin typeface="Roboto"/>
              <a:ea typeface="Roboto"/>
              <a:cs typeface="Roboto"/>
              <a:sym typeface="Roboto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Izgalmas tárháza a fellelhető megközelítéseknek: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ki a kezdeményező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hogyan valósul meg közös kormányzás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van-e üzleti modell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hu-HU" sz="2000">
                <a:latin typeface="Roboto"/>
                <a:ea typeface="Roboto"/>
                <a:cs typeface="Roboto"/>
                <a:sym typeface="Roboto"/>
              </a:rPr>
              <a:t>mennyire adaptálható (vagy inkább egyedi)</a:t>
            </a:r>
          </a:p>
        </p:txBody>
      </p:sp>
    </p:spTree>
    <p:extLst>
      <p:ext uri="{BB962C8B-B14F-4D97-AF65-F5344CB8AC3E}">
        <p14:creationId xmlns:p14="http://schemas.microsoft.com/office/powerpoint/2010/main" val="349552063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E48470125EF21C45BE3032C5E9DCD26E" ma:contentTypeVersion="7" ma:contentTypeDescription="Új dokumentum létrehozása." ma:contentTypeScope="" ma:versionID="cb3fb42b175a69ed614eb08c9fa758b6">
  <xsd:schema xmlns:xsd="http://www.w3.org/2001/XMLSchema" xmlns:xs="http://www.w3.org/2001/XMLSchema" xmlns:p="http://schemas.microsoft.com/office/2006/metadata/properties" xmlns:ns1="http://schemas.microsoft.com/sharepoint/v3" xmlns:ns2="076a69f7-d516-4c54-bf0e-1c55319ec8b0" targetNamespace="http://schemas.microsoft.com/office/2006/metadata/properties" ma:root="true" ma:fieldsID="cc315078b6b355a410b542064f8999ed" ns1:_="" ns2:_="">
    <xsd:import namespace="http://schemas.microsoft.com/sharepoint/v3"/>
    <xsd:import namespace="076a69f7-d516-4c54-bf0e-1c55319ec8b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CatchAll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Ütemezett kezdődátum" ma:internalName="PublishingStartDate">
      <xsd:simpleType>
        <xsd:restriction base="dms:Unknown"/>
      </xsd:simpleType>
    </xsd:element>
    <xsd:element name="PublishingExpirationDate" ma:index="9" nillable="true" ma:displayName="Ütemezett záródátum" ma:internalName="PublishingExpirationDate">
      <xsd:simpleType>
        <xsd:restriction base="dms:Unknown"/>
      </xsd:simpleType>
    </xsd:element>
    <xsd:element name="RatedBy" ma:index="11" nillable="true" ma:displayName="Minősítők" ma:description="Az elemet minősítő felhasználók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2" nillable="true" ma:displayName="Felhasználói minősítések" ma:description="Az elem felhasználói minősítései" ma:hidden="true" ma:internalName="Ratings">
      <xsd:simpleType>
        <xsd:restriction base="dms:Note"/>
      </xsd:simpleType>
    </xsd:element>
    <xsd:element name="LikesCount" ma:index="13" nillable="true" ma:displayName="Tetszésnyilvánítások száma" ma:internalName="LikesCount">
      <xsd:simpleType>
        <xsd:restriction base="dms:Unknown"/>
      </xsd:simpleType>
    </xsd:element>
    <xsd:element name="LikedBy" ma:index="14" nillable="true" ma:displayName="Felhasználók, akiknek tetszett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6a69f7-d516-4c54-bf0e-1c55319ec8b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list="{281a3812-de55-49da-bbc4-0ab842cdc506}" ma:internalName="TaxCatchAll" ma:showField="CatchAllData" ma:web="076a69f7-d516-4c54-bf0e-1c55319ec8b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Ratings xmlns="http://schemas.microsoft.com/sharepoint/v3" xsi:nil="true"/>
    <TaxCatchAll xmlns="076a69f7-d516-4c54-bf0e-1c55319ec8b0"/>
    <LikedBy xmlns="http://schemas.microsoft.com/sharepoint/v3">
      <UserInfo>
        <DisplayName/>
        <AccountId xsi:nil="true"/>
        <AccountType/>
      </UserInfo>
    </LikedBy>
    <PublishingExpirationDate xmlns="http://schemas.microsoft.com/sharepoint/v3" xsi:nil="true"/>
    <PublishingStartDate xmlns="http://schemas.microsoft.com/sharepoint/v3" xsi:nil="true"/>
    <RatedBy xmlns="http://schemas.microsoft.com/sharepoint/v3">
      <UserInfo>
        <DisplayName/>
        <AccountId xsi:nil="true"/>
        <AccountType/>
      </UserInfo>
    </RatedBy>
  </documentManagement>
</p:properties>
</file>

<file path=customXml/itemProps1.xml><?xml version="1.0" encoding="utf-8"?>
<ds:datastoreItem xmlns:ds="http://schemas.openxmlformats.org/officeDocument/2006/customXml" ds:itemID="{2D66F1A0-3603-49DF-86F0-52F3C8713179}"/>
</file>

<file path=customXml/itemProps2.xml><?xml version="1.0" encoding="utf-8"?>
<ds:datastoreItem xmlns:ds="http://schemas.openxmlformats.org/officeDocument/2006/customXml" ds:itemID="{70CB61D5-1B57-4160-8324-327C287DCC8C}"/>
</file>

<file path=customXml/itemProps3.xml><?xml version="1.0" encoding="utf-8"?>
<ds:datastoreItem xmlns:ds="http://schemas.openxmlformats.org/officeDocument/2006/customXml" ds:itemID="{E94063FD-C7A0-47B3-8AE3-1322F9C50040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17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Köszönjük a részvételt,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cp:revision>25</cp:revision>
  <dcterms:modified xsi:type="dcterms:W3CDTF">2021-11-09T08:13:14Z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0x010100E48470125EF21C45BE3032C5E9DCD26E</vt:lpwstr>
  </property>
</Properties>
</file>