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4" r:id="rId5"/>
    <p:sldId id="275" r:id="rId6"/>
    <p:sldId id="276" r:id="rId7"/>
    <p:sldId id="277" r:id="rId8"/>
    <p:sldId id="278" r:id="rId9"/>
    <p:sldId id="28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2" r:id="rId19"/>
    <p:sldId id="259" r:id="rId20"/>
    <p:sldId id="290" r:id="rId21"/>
    <p:sldId id="288" r:id="rId22"/>
    <p:sldId id="266" r:id="rId23"/>
    <p:sldId id="289" r:id="rId24"/>
    <p:sldId id="268" r:id="rId25"/>
    <p:sldId id="271" r:id="rId26"/>
    <p:sldId id="292" r:id="rId27"/>
    <p:sldId id="293" r:id="rId28"/>
    <p:sldId id="294" r:id="rId29"/>
    <p:sldId id="291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2028-C214-48A8-BDCF-60E2950C00CE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6B09-B591-411A-9B17-68290DAA202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hyperlink" Target="mailto:hargitai@pestesely.h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/>
          <a:lstStyle/>
          <a:p>
            <a:r>
              <a:rPr lang="hu-HU" dirty="0" smtClean="0"/>
              <a:t>Roma </a:t>
            </a:r>
            <a:r>
              <a:rPr lang="hu-HU" dirty="0" smtClean="0"/>
              <a:t>Net 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560840" cy="2304256"/>
          </a:xfrm>
        </p:spPr>
        <p:txBody>
          <a:bodyPr>
            <a:normAutofit/>
          </a:bodyPr>
          <a:lstStyle/>
          <a:p>
            <a:r>
              <a:rPr lang="hu-HU" dirty="0" smtClean="0"/>
              <a:t>Helyi Akció Terv</a:t>
            </a:r>
          </a:p>
          <a:p>
            <a:r>
              <a:rPr lang="hu-HU" dirty="0" smtClean="0"/>
              <a:t>bemutatása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37890" name="Picture 2" descr="C:\Users\hargitaid\Pictures\roma net\DSC_0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58666"/>
            <a:ext cx="4464496" cy="66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38914" name="Picture 2" descr="C:\Users\hargitaid\Pictures\roma net\DSC_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150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39938" name="Picture 2" descr="C:\Users\hargitaid\Pictures\roma net\DSC_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2206"/>
            <a:ext cx="8487775" cy="56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40962" name="Picture 2" descr="C:\Users\hargitaid\Pictures\roma net\DSC_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8640"/>
            <a:ext cx="4329951" cy="64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41986" name="Picture 2" descr="C:\Users\hargitaid\Pictures\roma net\DSC_0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" y="548680"/>
            <a:ext cx="862284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43010" name="Picture 2" descr="C:\Users\hargitaid\Pictures\roma net\DSC_0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6776"/>
            <a:ext cx="8712968" cy="58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44034" name="Picture 2" descr="C:\Users\hargitaid\Pictures\roma net\DSC_0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6" y="620688"/>
            <a:ext cx="862284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084168" y="1268762"/>
            <a:ext cx="2736304" cy="5114998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/>
              <a:t>2011-ben azt a feladatok kaptuk a Fővárostól, hogy készítsünk egy receptet</a:t>
            </a:r>
            <a:endParaRPr lang="hu-HU" sz="3600" dirty="0"/>
          </a:p>
        </p:txBody>
      </p:sp>
      <p:pic>
        <p:nvPicPr>
          <p:cNvPr id="45058" name="Picture 2" descr="C:\Users\hargitaid\Desktop\recept_k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96752"/>
            <a:ext cx="4259505" cy="55004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5642"/>
              </p:ext>
            </p:extLst>
          </p:nvPr>
        </p:nvGraphicFramePr>
        <p:xfrm>
          <a:off x="539552" y="2852935"/>
          <a:ext cx="7920880" cy="3834970"/>
        </p:xfrm>
        <a:graphic>
          <a:graphicData uri="http://schemas.openxmlformats.org/drawingml/2006/table">
            <a:tbl>
              <a:tblPr firstRow="1" firstCol="1" bandRow="1"/>
              <a:tblGrid>
                <a:gridCol w="2653171"/>
                <a:gridCol w="5267709"/>
              </a:tblGrid>
              <a:tr h="8238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hu-HU" sz="1800" b="1" dirty="0">
                          <a:effectLst/>
                          <a:latin typeface="Cambria"/>
                          <a:ea typeface="Calibri"/>
                          <a:cs typeface="Calibri"/>
                        </a:rPr>
                        <a:t>Globális cél, tágabb cél (</a:t>
                      </a:r>
                      <a:r>
                        <a:rPr lang="hu-HU" sz="1800" b="1" dirty="0" err="1">
                          <a:effectLst/>
                          <a:latin typeface="Cambria"/>
                          <a:ea typeface="Calibri"/>
                          <a:cs typeface="Calibri"/>
                        </a:rPr>
                        <a:t>Impacts</a:t>
                      </a:r>
                      <a:r>
                        <a:rPr lang="hu-HU" sz="1800" b="1" dirty="0">
                          <a:effectLst/>
                          <a:latin typeface="Cambria"/>
                          <a:ea typeface="Calibri"/>
                          <a:cs typeface="Calibri"/>
                        </a:rPr>
                        <a:t>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hu-HU" sz="1800" dirty="0">
                          <a:effectLst/>
                          <a:latin typeface="Cambria"/>
                          <a:ea typeface="Calibri"/>
                          <a:cs typeface="Calibri"/>
                        </a:rPr>
                        <a:t>Fővárosi romák társadalmi </a:t>
                      </a:r>
                      <a:r>
                        <a:rPr lang="hu-HU" sz="1800" dirty="0" err="1" smtClean="0">
                          <a:effectLst/>
                          <a:latin typeface="Cambria"/>
                          <a:ea typeface="Calibri"/>
                          <a:cs typeface="Calibri"/>
                        </a:rPr>
                        <a:t>integrőációjának</a:t>
                      </a:r>
                      <a:r>
                        <a:rPr lang="hu-HU" sz="1800" dirty="0" smtClean="0">
                          <a:effectLst/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hu-HU" sz="1800" dirty="0">
                          <a:effectLst/>
                          <a:latin typeface="Cambria"/>
                          <a:ea typeface="Calibri"/>
                          <a:cs typeface="Calibri"/>
                        </a:rPr>
                        <a:t>erősítése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hu-H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7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hu-HU" sz="1800" b="1" dirty="0">
                          <a:effectLst/>
                          <a:latin typeface="Cambria"/>
                          <a:ea typeface="Calibri"/>
                          <a:cs typeface="Calibri"/>
                        </a:rPr>
                        <a:t>Specifikus cél, közvetlen célok (</a:t>
                      </a:r>
                      <a:r>
                        <a:rPr lang="hu-HU" sz="1800" b="1" dirty="0" err="1">
                          <a:effectLst/>
                          <a:latin typeface="Cambria"/>
                          <a:ea typeface="Calibri"/>
                          <a:cs typeface="Calibri"/>
                        </a:rPr>
                        <a:t>Outcomes</a:t>
                      </a:r>
                      <a:r>
                        <a:rPr lang="hu-HU" sz="1800" b="1" dirty="0">
                          <a:effectLst/>
                          <a:latin typeface="Cambria"/>
                          <a:ea typeface="Calibri"/>
                          <a:cs typeface="Calibri"/>
                        </a:rPr>
                        <a:t>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hu-HU" sz="1800" dirty="0">
                          <a:effectLst/>
                          <a:latin typeface="Cambria"/>
                          <a:ea typeface="Calibri"/>
                          <a:cs typeface="Calibri"/>
                        </a:rPr>
                        <a:t>A társadalmi befogadás erősítése a Főváros egyes roma-sűrű és rendezetlen státuszú területén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hu-H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7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hu-HU" sz="1800" b="1" dirty="0">
                          <a:effectLst/>
                          <a:latin typeface="Cambria"/>
                          <a:ea typeface="Calibri"/>
                          <a:cs typeface="Calibri"/>
                        </a:rPr>
                        <a:t>Eredmény - "Működési cél" (</a:t>
                      </a:r>
                      <a:r>
                        <a:rPr lang="hu-HU" sz="1800" b="1" dirty="0" err="1">
                          <a:effectLst/>
                          <a:latin typeface="Cambria"/>
                          <a:ea typeface="Calibri"/>
                          <a:cs typeface="Calibri"/>
                        </a:rPr>
                        <a:t>Outputs</a:t>
                      </a:r>
                      <a:r>
                        <a:rPr lang="hu-HU" sz="1800" b="1" dirty="0">
                          <a:effectLst/>
                          <a:latin typeface="Cambria"/>
                          <a:ea typeface="Calibri"/>
                          <a:cs typeface="Calibri"/>
                        </a:rPr>
                        <a:t>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hu-HU" sz="1800" dirty="0">
                          <a:effectLst/>
                          <a:latin typeface="Cambria"/>
                          <a:ea typeface="Calibri"/>
                          <a:cs typeface="Calibri"/>
                        </a:rPr>
                        <a:t>Létrejön egy a Főváros területén bárhol bevethető, beavatkozásokra kész, ütőképes HTCS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ím 8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920880" cy="432048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Célok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1941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86682" cy="612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ím 8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432048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Tetőtől a talpáig – terület alapú megközelítés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084168" y="2276872"/>
            <a:ext cx="2736304" cy="4106887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/>
              <a:t>2011-ben azt a feladatok kaptuk a Fővárostól, hogy készítsünk egy receptet</a:t>
            </a:r>
            <a:endParaRPr lang="hu-HU" sz="3600" dirty="0"/>
          </a:p>
        </p:txBody>
      </p:sp>
      <p:pic>
        <p:nvPicPr>
          <p:cNvPr id="28675" name="Picture 3" descr="C:\Users\hargitaid\Desktop\recepte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7455"/>
            <a:ext cx="4852144" cy="38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920880" cy="432048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Etnikai vagy területi megközelítés?</a:t>
            </a:r>
            <a:endParaRPr lang="hu-HU" sz="3600" dirty="0"/>
          </a:p>
        </p:txBody>
      </p:sp>
      <p:sp>
        <p:nvSpPr>
          <p:cNvPr id="12" name="Cím 8"/>
          <p:cNvSpPr txBox="1">
            <a:spLocks/>
          </p:cNvSpPr>
          <p:nvPr/>
        </p:nvSpPr>
        <p:spPr>
          <a:xfrm>
            <a:off x="666346" y="2962090"/>
            <a:ext cx="7920880" cy="3635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dirty="0" smtClean="0"/>
              <a:t>Első körben etnikai – a beavatkozási területek etnikai alapon (roma sűrű) vannak kiválasztva</a:t>
            </a:r>
          </a:p>
          <a:p>
            <a:pPr algn="l"/>
            <a:endParaRPr lang="hu-HU" sz="3600" dirty="0"/>
          </a:p>
          <a:p>
            <a:pPr algn="l"/>
            <a:r>
              <a:rPr lang="hu-HU" sz="3600" dirty="0" smtClean="0"/>
              <a:t>Másodsorban területi – mert egy adott terület lakóira koncentrál – integrált megközelítés 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1186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79152"/>
              </p:ext>
            </p:extLst>
          </p:nvPr>
        </p:nvGraphicFramePr>
        <p:xfrm>
          <a:off x="539552" y="2780920"/>
          <a:ext cx="7992888" cy="3960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1661"/>
                <a:gridCol w="4251227"/>
              </a:tblGrid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x-none" sz="700" b="1" u="none" strike="noStrike">
                          <a:effectLst/>
                        </a:rPr>
                        <a:t> </a:t>
                      </a:r>
                      <a:r>
                        <a:rPr lang="x-none" sz="1200" b="1" u="none" strike="noStrike" smtClean="0">
                          <a:effectLst/>
                        </a:rPr>
                        <a:t>H</a:t>
                      </a:r>
                      <a:r>
                        <a:rPr lang="hu-HU" sz="1200" b="1" u="none" strike="noStrike" dirty="0" err="1" smtClean="0">
                          <a:effectLst/>
                        </a:rPr>
                        <a:t>elyi</a:t>
                      </a:r>
                      <a:r>
                        <a:rPr lang="hu-HU" sz="1200" b="1" u="none" strike="noStrike" dirty="0" smtClean="0">
                          <a:effectLst/>
                        </a:rPr>
                        <a:t> </a:t>
                      </a:r>
                      <a:r>
                        <a:rPr lang="x-none" sz="1200" b="1" u="none" strike="noStrike" smtClean="0">
                          <a:effectLst/>
                        </a:rPr>
                        <a:t>T</a:t>
                      </a:r>
                      <a:r>
                        <a:rPr lang="hu-HU" sz="1200" b="1" u="none" strike="noStrike" dirty="0" smtClean="0">
                          <a:effectLst/>
                        </a:rPr>
                        <a:t>ámogató </a:t>
                      </a:r>
                      <a:r>
                        <a:rPr lang="x-none" sz="1200" b="1" u="none" strike="noStrike" smtClean="0">
                          <a:effectLst/>
                        </a:rPr>
                        <a:t>C</a:t>
                      </a:r>
                      <a:r>
                        <a:rPr lang="hu-HU" sz="1200" b="1" u="none" strike="noStrike" dirty="0" err="1" smtClean="0">
                          <a:effectLst/>
                        </a:rPr>
                        <a:t>soport</a:t>
                      </a:r>
                      <a:r>
                        <a:rPr lang="hu-HU" sz="1200" b="1" u="none" strike="noStrike" dirty="0" smtClean="0">
                          <a:effectLst/>
                        </a:rPr>
                        <a:t> (HTCS) </a:t>
                      </a:r>
                      <a:r>
                        <a:rPr lang="x-none" sz="1200" b="1" u="none" strike="noStrike" smtClean="0">
                          <a:effectLst/>
                        </a:rPr>
                        <a:t>tagok</a:t>
                      </a:r>
                      <a:r>
                        <a:rPr lang="hu-HU" sz="1200" b="1" u="none" strike="noStrike" dirty="0" smtClean="0">
                          <a:effectLst/>
                        </a:rPr>
                        <a:t>: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x-none" sz="1200" b="1" u="none" strike="noStrike">
                          <a:effectLst/>
                        </a:rPr>
                        <a:t>Konzultációs </a:t>
                      </a:r>
                      <a:r>
                        <a:rPr lang="x-none" sz="1200" b="1" u="none" strike="noStrike" smtClean="0">
                          <a:effectLst/>
                        </a:rPr>
                        <a:t>tagok:</a:t>
                      </a:r>
                      <a:endParaRPr lang="hu-HU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1.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Budapest Esély Nonprofit Kft.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1.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Autonómia Alapítvány</a:t>
                      </a:r>
                      <a:endParaRPr lang="hu-HU" sz="1200" b="0" i="0" u="none" strike="noStrike">
                        <a:solidFill>
                          <a:srgbClr val="292929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2.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Budapesti Szociális Forrásközpont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2.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Multikulti Bt.</a:t>
                      </a:r>
                      <a:endParaRPr lang="hu-HU" sz="1200" b="0" i="0" u="none" strike="noStrike">
                        <a:solidFill>
                          <a:srgbClr val="292929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3.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Fővárosi Cigány Nemzetiségi Önkormányzat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3.</a:t>
                      </a:r>
                      <a:r>
                        <a:rPr lang="hu-HU" sz="700" u="none" strike="noStrike" dirty="0">
                          <a:effectLst/>
                        </a:rPr>
                        <a:t>      </a:t>
                      </a:r>
                      <a:r>
                        <a:rPr lang="hu-HU" sz="1200" u="none" strike="noStrike" dirty="0">
                          <a:effectLst/>
                        </a:rPr>
                        <a:t>Kiút Közhasznú Nonprofit </a:t>
                      </a:r>
                      <a:r>
                        <a:rPr lang="hu-HU" sz="1200" u="none" strike="noStrike" dirty="0" err="1">
                          <a:effectLst/>
                        </a:rPr>
                        <a:t>Zrt</a:t>
                      </a:r>
                      <a:r>
                        <a:rPr lang="hu-HU" sz="1200" u="none" strike="noStrike" dirty="0">
                          <a:effectLst/>
                        </a:rPr>
                        <a:t>.</a:t>
                      </a:r>
                      <a:endParaRPr lang="hu-HU" sz="1200" b="0" i="0" u="none" strike="noStrike" dirty="0">
                        <a:solidFill>
                          <a:srgbClr val="292929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4.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Sukár Művészeti Egyesület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4.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Budapest Beyond</a:t>
                      </a:r>
                      <a:endParaRPr lang="hu-HU" sz="1200" b="0" i="0" u="none" strike="noStrike">
                        <a:solidFill>
                          <a:srgbClr val="292929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5.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Új Világ Egyesület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5.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Fókusz Alapítvány</a:t>
                      </a:r>
                      <a:endParaRPr lang="hu-HU" sz="1200" b="0" i="0" u="none" strike="noStrike">
                        <a:solidFill>
                          <a:srgbClr val="292929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6.</a:t>
                      </a:r>
                      <a:r>
                        <a:rPr lang="hu-HU" sz="700" u="none" strike="noStrike" dirty="0">
                          <a:effectLst/>
                        </a:rPr>
                        <a:t>      </a:t>
                      </a:r>
                      <a:r>
                        <a:rPr lang="hu-HU" sz="1200" u="none" strike="noStrike" dirty="0">
                          <a:effectLst/>
                        </a:rPr>
                        <a:t>Csillagok az Életért Drogellenes Alapítvány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6.</a:t>
                      </a:r>
                      <a:r>
                        <a:rPr lang="hu-HU" sz="700" u="none" strike="noStrike" dirty="0">
                          <a:effectLst/>
                        </a:rPr>
                        <a:t>      </a:t>
                      </a:r>
                      <a:r>
                        <a:rPr lang="hu-HU" sz="1200" u="none" strike="noStrike" dirty="0">
                          <a:effectLst/>
                        </a:rPr>
                        <a:t>Roma Polgári Tömörülés </a:t>
                      </a:r>
                      <a:endParaRPr lang="hu-HU" sz="1200" b="0" i="0" u="none" strike="noStrike" dirty="0">
                        <a:solidFill>
                          <a:srgbClr val="292929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7.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Roma Diplomások Országos Szövetsége  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7.</a:t>
                      </a:r>
                      <a:r>
                        <a:rPr lang="hu-HU" sz="700" u="none" strike="noStrike" dirty="0">
                          <a:effectLst/>
                        </a:rPr>
                        <a:t>      </a:t>
                      </a:r>
                      <a:r>
                        <a:rPr lang="hu-HU" sz="1200" u="none" strike="noStrike" dirty="0">
                          <a:effectLst/>
                        </a:rPr>
                        <a:t>Psalmus </a:t>
                      </a:r>
                      <a:r>
                        <a:rPr lang="hu-HU" sz="1200" u="none" strike="noStrike" dirty="0" err="1">
                          <a:effectLst/>
                        </a:rPr>
                        <a:t>Humanus</a:t>
                      </a:r>
                      <a:r>
                        <a:rPr lang="hu-HU" sz="1200" u="none" strike="noStrike" dirty="0">
                          <a:effectLst/>
                        </a:rPr>
                        <a:t> Művészetpedagógiai </a:t>
                      </a:r>
                      <a:r>
                        <a:rPr lang="hu-HU" sz="1200" u="none" strike="noStrike" dirty="0" smtClean="0">
                          <a:effectLst/>
                        </a:rPr>
                        <a:t>Egyesület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8.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Mozgással az egészséges jövőért Egyesület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8.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Proma Future: Tanoda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9.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Ocarina Records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9.</a:t>
                      </a:r>
                      <a:r>
                        <a:rPr lang="hu-HU" sz="700" u="none" strike="noStrike">
                          <a:effectLst/>
                        </a:rPr>
                        <a:t>      </a:t>
                      </a:r>
                      <a:r>
                        <a:rPr lang="hu-HU" sz="1200" u="none" strike="noStrike">
                          <a:effectLst/>
                        </a:rPr>
                        <a:t>Szociális Innováció Alapítvány </a:t>
                      </a:r>
                      <a:endParaRPr lang="hu-HU" sz="1200" b="0" i="0" u="none" strike="noStrike">
                        <a:solidFill>
                          <a:srgbClr val="292929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10.</a:t>
                      </a:r>
                      <a:r>
                        <a:rPr lang="hu-HU" sz="700" u="none" strike="noStrike" dirty="0">
                          <a:effectLst/>
                        </a:rPr>
                        <a:t>  </a:t>
                      </a:r>
                      <a:r>
                        <a:rPr lang="hu-HU" sz="1200" u="none" strike="noStrike" dirty="0">
                          <a:effectLst/>
                        </a:rPr>
                        <a:t>Colorom KHE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10.</a:t>
                      </a:r>
                      <a:r>
                        <a:rPr lang="hu-HU" sz="700" u="none" strike="noStrike">
                          <a:effectLst/>
                        </a:rPr>
                        <a:t>  </a:t>
                      </a:r>
                      <a:r>
                        <a:rPr lang="hu-HU" sz="1200" u="none" strike="noStrike">
                          <a:effectLst/>
                        </a:rPr>
                        <a:t>Civil Vállalkozások Nonprofit Kft.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11.</a:t>
                      </a:r>
                      <a:r>
                        <a:rPr lang="hu-HU" sz="700" u="none" strike="noStrike">
                          <a:effectLst/>
                        </a:rPr>
                        <a:t>  </a:t>
                      </a:r>
                      <a:r>
                        <a:rPr lang="hu-HU" sz="1200" u="none" strike="noStrike">
                          <a:effectLst/>
                        </a:rPr>
                        <a:t>Kapocs Alapítvány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12.</a:t>
                      </a:r>
                      <a:r>
                        <a:rPr lang="hu-HU" sz="700" u="none" strike="noStrike">
                          <a:effectLst/>
                        </a:rPr>
                        <a:t>  </a:t>
                      </a:r>
                      <a:r>
                        <a:rPr lang="hu-HU" sz="1200" u="none" strike="noStrike">
                          <a:effectLst/>
                        </a:rPr>
                        <a:t>Józsefvárosi Közösségi Házak Nonprofit Kft.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13.</a:t>
                      </a:r>
                      <a:r>
                        <a:rPr lang="hu-HU" sz="700" u="none" strike="noStrike">
                          <a:effectLst/>
                        </a:rPr>
                        <a:t>  </a:t>
                      </a:r>
                      <a:r>
                        <a:rPr lang="hu-HU" sz="1200" u="none" strike="noStrike">
                          <a:effectLst/>
                        </a:rPr>
                        <a:t>Kalyi Jag Oktatási Intézmények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14.</a:t>
                      </a:r>
                      <a:r>
                        <a:rPr lang="hu-HU" sz="700" u="none" strike="noStrike">
                          <a:effectLst/>
                        </a:rPr>
                        <a:t>  </a:t>
                      </a:r>
                      <a:r>
                        <a:rPr lang="hu-HU" sz="1200" u="none" strike="noStrike">
                          <a:effectLst/>
                        </a:rPr>
                        <a:t>RomAssist Közhasznú Egyesület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52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15.</a:t>
                      </a:r>
                      <a:r>
                        <a:rPr lang="hu-HU" sz="700" u="none" strike="noStrike">
                          <a:effectLst/>
                        </a:rPr>
                        <a:t>  </a:t>
                      </a:r>
                      <a:r>
                        <a:rPr lang="hu-HU" sz="1200" u="none" strike="noStrike">
                          <a:effectLst/>
                        </a:rPr>
                        <a:t>Városkutatás Kft.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Cím 8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992888" cy="36004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„Velük beszélj ne róluk” – kik, kinek 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913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124744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52736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764704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764704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36553"/>
              </p:ext>
            </p:extLst>
          </p:nvPr>
        </p:nvGraphicFramePr>
        <p:xfrm>
          <a:off x="108516" y="2492898"/>
          <a:ext cx="8927980" cy="4293509"/>
        </p:xfrm>
        <a:graphic>
          <a:graphicData uri="http://schemas.openxmlformats.org/drawingml/2006/table">
            <a:tbl>
              <a:tblPr/>
              <a:tblGrid>
                <a:gridCol w="635859"/>
                <a:gridCol w="635859"/>
                <a:gridCol w="791580"/>
                <a:gridCol w="882417"/>
                <a:gridCol w="843486"/>
                <a:gridCol w="934323"/>
                <a:gridCol w="869439"/>
                <a:gridCol w="908371"/>
                <a:gridCol w="843486"/>
                <a:gridCol w="791580"/>
                <a:gridCol w="791580"/>
              </a:tblGrid>
              <a:tr h="18211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ÉLETÚT</a:t>
                      </a:r>
                    </a:p>
                  </a:txBody>
                  <a:tcPr marL="5316" marR="5316" marT="53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45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Gyermekkor 0-15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16" marR="5316" marT="53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Fiatalkor 15-35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16" marR="5316" marT="53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Felnőttkor 35-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16" marR="5316" marT="53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711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korai fejlesztés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formális oktatás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non-formális oktatás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foglakoztatás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lakhatás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egészségügy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0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korai fejlesztés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formális oktatás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non-formális oktatás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foglakoztatás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lakhatás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egészségügy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korai fejlesztés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formális oktatás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non-formális oktatás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foglakoztatás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lakhatás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egészségügy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0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korai fejlesztés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formális oktatás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non-formális oktatás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foglakoztatás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lakhatás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egészségügy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07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korai fejlesztés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formális oktatás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non-formális oktatás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foglakoztatás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lakhatás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egészségügy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7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korai fejlesztés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formális oktatás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non-formális oktatás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foglakoztatás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lakhatás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egészségügy</a:t>
                      </a:r>
                    </a:p>
                  </a:txBody>
                  <a:tcPr marL="5316" marR="5316" marT="5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247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célcsoport 2:</a:t>
                      </a:r>
                      <a:b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mindenki akiből célcsoport 1 lesz</a:t>
                      </a:r>
                    </a:p>
                  </a:txBody>
                  <a:tcPr marL="5316" marR="5316" marT="53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célcsoport 1:</a:t>
                      </a:r>
                      <a:b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roma fiatal</a:t>
                      </a:r>
                    </a:p>
                  </a:txBody>
                  <a:tcPr marL="5316" marR="5316" marT="53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célcsoport 3:</a:t>
                      </a:r>
                      <a:b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mindenki, aki a célcsoport 1 környezetében van</a:t>
                      </a:r>
                    </a:p>
                  </a:txBody>
                  <a:tcPr marL="5316" marR="5316" marT="53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928992" cy="432048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Célcsoportok – kinek?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124744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52736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764704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764704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920880" cy="432048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Mit? </a:t>
            </a:r>
            <a:r>
              <a:rPr lang="hu-HU" sz="3200" dirty="0"/>
              <a:t>– a beavatkozási területek </a:t>
            </a:r>
            <a:r>
              <a:rPr lang="hu-HU" sz="3200" dirty="0" smtClean="0"/>
              <a:t>legyenek: </a:t>
            </a:r>
            <a:endParaRPr lang="hu-HU" sz="3600" dirty="0"/>
          </a:p>
        </p:txBody>
      </p:sp>
      <p:sp>
        <p:nvSpPr>
          <p:cNvPr id="10" name="Cím 8"/>
          <p:cNvSpPr txBox="1">
            <a:spLocks/>
          </p:cNvSpPr>
          <p:nvPr/>
        </p:nvSpPr>
        <p:spPr>
          <a:xfrm>
            <a:off x="467544" y="3212976"/>
            <a:ext cx="799288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+mj-lt"/>
              <a:buAutoNum type="arabicPeriod"/>
            </a:pPr>
            <a:r>
              <a:rPr lang="hu-HU" sz="2500" dirty="0"/>
              <a:t>kezelhetőek az intézmény rendszer számára is – ágazati </a:t>
            </a:r>
            <a:r>
              <a:rPr lang="hu-HU" sz="2500" dirty="0" smtClean="0"/>
              <a:t>bontás </a:t>
            </a:r>
          </a:p>
          <a:p>
            <a:pPr marL="800100" lvl="1" indent="-342900">
              <a:buFont typeface="+mj-lt"/>
              <a:buAutoNum type="arabicPeriod"/>
            </a:pPr>
            <a:endParaRPr lang="hu-HU" sz="2500" dirty="0"/>
          </a:p>
          <a:p>
            <a:pPr marL="800100" lvl="1" indent="-342900">
              <a:buFont typeface="+mj-lt"/>
              <a:buAutoNum type="arabicPeriod"/>
            </a:pPr>
            <a:r>
              <a:rPr lang="hu-HU" sz="2500" dirty="0"/>
              <a:t>személyközpontúak - az egyén „egy napjából” induljon </a:t>
            </a:r>
            <a:r>
              <a:rPr lang="hu-HU" sz="2500" dirty="0" smtClean="0"/>
              <a:t>ki</a:t>
            </a:r>
          </a:p>
          <a:p>
            <a:pPr marL="800100" lvl="1" indent="-342900">
              <a:buFont typeface="+mj-lt"/>
              <a:buAutoNum type="arabicPeriod"/>
            </a:pPr>
            <a:endParaRPr lang="hu-HU" sz="25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hu-HU" sz="2500" dirty="0" smtClean="0"/>
              <a:t>bővíthetőek</a:t>
            </a:r>
            <a:endParaRPr lang="hu-HU" sz="2500" dirty="0"/>
          </a:p>
          <a:p>
            <a:pPr algn="l"/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8833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6838"/>
            <a:ext cx="5715000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1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49" name="Kép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1" y="2780928"/>
            <a:ext cx="83671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8"/>
          <p:cNvSpPr>
            <a:spLocks noGrp="1"/>
          </p:cNvSpPr>
          <p:nvPr>
            <p:ph type="ctrTitle"/>
          </p:nvPr>
        </p:nvSpPr>
        <p:spPr>
          <a:xfrm>
            <a:off x="453300" y="2348880"/>
            <a:ext cx="8367171" cy="432048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Ütemezés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4072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ctrTitle"/>
          </p:nvPr>
        </p:nvSpPr>
        <p:spPr>
          <a:xfrm>
            <a:off x="453300" y="2348880"/>
            <a:ext cx="8367171" cy="432048"/>
          </a:xfrm>
        </p:spPr>
        <p:txBody>
          <a:bodyPr>
            <a:noAutofit/>
          </a:bodyPr>
          <a:lstStyle/>
          <a:p>
            <a:pPr algn="l"/>
            <a:r>
              <a:rPr lang="hu-HU" sz="3200" dirty="0" smtClean="0"/>
              <a:t>Illesztés:</a:t>
            </a:r>
            <a:endParaRPr lang="hu-HU" sz="3200" dirty="0"/>
          </a:p>
        </p:txBody>
      </p:sp>
      <p:sp>
        <p:nvSpPr>
          <p:cNvPr id="12" name="Cím 8"/>
          <p:cNvSpPr txBox="1">
            <a:spLocks/>
          </p:cNvSpPr>
          <p:nvPr/>
        </p:nvSpPr>
        <p:spPr>
          <a:xfrm>
            <a:off x="453300" y="2944417"/>
            <a:ext cx="8367171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2500" b="1" dirty="0"/>
              <a:t>Nemzeti Felzárkózási és Roma Stratégia alapértékeihez </a:t>
            </a:r>
            <a:r>
              <a:rPr lang="hu-HU" sz="2500" dirty="0"/>
              <a:t>(prioritások</a:t>
            </a:r>
            <a:r>
              <a:rPr lang="hu-HU" sz="25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hu-HU" sz="2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500" b="1" dirty="0"/>
              <a:t>Európa 2020</a:t>
            </a:r>
            <a:r>
              <a:rPr lang="hu-HU" sz="2500" b="1" baseline="30000" dirty="0"/>
              <a:t>2</a:t>
            </a:r>
            <a:r>
              <a:rPr lang="hu-HU" sz="2500" b="1" dirty="0"/>
              <a:t> keretrendszeréhez </a:t>
            </a:r>
            <a:r>
              <a:rPr lang="hu-HU" sz="2500" dirty="0"/>
              <a:t>(gazdasági alapú megfontolásiban</a:t>
            </a:r>
            <a:r>
              <a:rPr lang="hu-HU" sz="25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hu-HU" sz="2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500" b="1" dirty="0"/>
              <a:t>Fővárosi Települési Esélyegyenlőségi Program </a:t>
            </a:r>
            <a:r>
              <a:rPr lang="hu-HU" sz="2500" dirty="0"/>
              <a:t>(ágazati és horizontális szintjeinek összehangoltságára</a:t>
            </a:r>
            <a:r>
              <a:rPr lang="hu-HU" sz="2500" dirty="0" smtClean="0"/>
              <a:t>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482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Cím 8"/>
          <p:cNvSpPr>
            <a:spLocks noGrp="1"/>
          </p:cNvSpPr>
          <p:nvPr>
            <p:ph type="ctrTitle"/>
          </p:nvPr>
        </p:nvSpPr>
        <p:spPr>
          <a:xfrm>
            <a:off x="453300" y="2348880"/>
            <a:ext cx="8367171" cy="432048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Hiányok:</a:t>
            </a:r>
            <a:endParaRPr lang="hu-HU" sz="3600" dirty="0"/>
          </a:p>
        </p:txBody>
      </p:sp>
      <p:sp>
        <p:nvSpPr>
          <p:cNvPr id="12" name="Cím 8"/>
          <p:cNvSpPr txBox="1">
            <a:spLocks/>
          </p:cNvSpPr>
          <p:nvPr/>
        </p:nvSpPr>
        <p:spPr>
          <a:xfrm>
            <a:off x="467544" y="2780928"/>
            <a:ext cx="8367171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3600" dirty="0"/>
          </a:p>
        </p:txBody>
      </p:sp>
      <p:sp>
        <p:nvSpPr>
          <p:cNvPr id="13" name="Cím 8"/>
          <p:cNvSpPr txBox="1">
            <a:spLocks/>
          </p:cNvSpPr>
          <p:nvPr/>
        </p:nvSpPr>
        <p:spPr>
          <a:xfrm>
            <a:off x="395536" y="2924944"/>
            <a:ext cx="8367171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>
              <a:buFont typeface="Arial" pitchFamily="34" charset="0"/>
              <a:buChar char="•"/>
            </a:pPr>
            <a:r>
              <a:rPr lang="hu-HU" sz="3200" dirty="0"/>
              <a:t>nonprofit nem egyenlő az </a:t>
            </a:r>
            <a:r>
              <a:rPr lang="hu-HU" sz="3200" dirty="0" smtClean="0"/>
              <a:t>„ingyennel” </a:t>
            </a:r>
            <a:r>
              <a:rPr lang="hu-HU" sz="3200" dirty="0"/>
              <a:t>– a </a:t>
            </a:r>
            <a:r>
              <a:rPr lang="hu-HU" sz="3200" dirty="0" err="1"/>
              <a:t>HTCS-nek</a:t>
            </a:r>
            <a:r>
              <a:rPr lang="hu-HU" sz="3200" dirty="0"/>
              <a:t> fizetni kell a </a:t>
            </a:r>
            <a:r>
              <a:rPr lang="hu-HU" sz="3200" dirty="0" smtClean="0"/>
              <a:t>munkájáért, véleményéért</a:t>
            </a:r>
            <a:endParaRPr lang="hu-HU" sz="3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3200" dirty="0"/>
              <a:t>kapacitásfejlesztés – képzés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3200" dirty="0"/>
              <a:t>a non-profit időtávlata: </a:t>
            </a:r>
            <a:r>
              <a:rPr lang="hu-HU" sz="3200" dirty="0" smtClean="0"/>
              <a:t>maximum </a:t>
            </a:r>
            <a:r>
              <a:rPr lang="hu-HU" sz="3200" dirty="0"/>
              <a:t>fél év (a célcsoporté </a:t>
            </a:r>
            <a:r>
              <a:rPr lang="hu-HU" sz="3200" dirty="0" smtClean="0"/>
              <a:t>maximum </a:t>
            </a:r>
            <a:r>
              <a:rPr lang="hu-HU" sz="3200" dirty="0"/>
              <a:t>két hónap)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27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Cím 8"/>
          <p:cNvSpPr txBox="1">
            <a:spLocks/>
          </p:cNvSpPr>
          <p:nvPr/>
        </p:nvSpPr>
        <p:spPr>
          <a:xfrm>
            <a:off x="467544" y="2780928"/>
            <a:ext cx="8367171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3600" dirty="0"/>
          </a:p>
        </p:txBody>
      </p:sp>
      <p:sp>
        <p:nvSpPr>
          <p:cNvPr id="13" name="Cím 8"/>
          <p:cNvSpPr txBox="1">
            <a:spLocks/>
          </p:cNvSpPr>
          <p:nvPr/>
        </p:nvSpPr>
        <p:spPr>
          <a:xfrm>
            <a:off x="395536" y="2924944"/>
            <a:ext cx="836717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dirty="0" smtClean="0"/>
              <a:t>A Roma-net nem egy ígéret, hanem egy lehetőség!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3815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052736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80728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692696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92696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9143999" cy="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712968" cy="4536504"/>
          </a:xfrm>
        </p:spPr>
        <p:txBody>
          <a:bodyPr>
            <a:noAutofit/>
          </a:bodyPr>
          <a:lstStyle/>
          <a:p>
            <a:pPr lvl="0" algn="l"/>
            <a:r>
              <a:rPr lang="hu-HU" sz="3600" dirty="0" smtClean="0"/>
              <a:t>Köszönöm a figyelmet!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Hargitai Dávid</a:t>
            </a:r>
            <a:br>
              <a:rPr lang="hu-HU" sz="2400" dirty="0" smtClean="0"/>
            </a:br>
            <a:r>
              <a:rPr lang="hu-HU" sz="2400" dirty="0" smtClean="0"/>
              <a:t>Budapest Esély Nonprofit Kft.</a:t>
            </a:r>
            <a:br>
              <a:rPr lang="hu-HU" sz="2400" dirty="0" smtClean="0"/>
            </a:br>
            <a:r>
              <a:rPr lang="hu-HU" sz="2400" dirty="0" smtClean="0">
                <a:hlinkClick r:id="rId9"/>
              </a:rPr>
              <a:t>hargitai@</a:t>
            </a:r>
            <a:r>
              <a:rPr lang="hu-HU" sz="2400" dirty="0" err="1" smtClean="0">
                <a:hlinkClick r:id="rId9"/>
              </a:rPr>
              <a:t>pestesely.hu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+3630371955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5056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99009" y="2276872"/>
            <a:ext cx="8208912" cy="41068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4800" dirty="0" smtClean="0"/>
              <a:t>Miért?</a:t>
            </a:r>
            <a:br>
              <a:rPr lang="hu-HU" sz="48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Helyzetelemzés</a:t>
            </a:r>
            <a:br>
              <a:rPr lang="hu-HU" sz="3600" dirty="0" smtClean="0"/>
            </a:br>
            <a:r>
              <a:rPr lang="hu-HU" sz="3600" dirty="0" smtClean="0"/>
              <a:t>Tényfeltárás </a:t>
            </a:r>
            <a:br>
              <a:rPr lang="hu-HU" sz="3600" dirty="0" smtClean="0"/>
            </a:br>
            <a:r>
              <a:rPr lang="hu-HU" sz="3600" dirty="0" smtClean="0"/>
              <a:t>Problémák azonosítása</a:t>
            </a:r>
            <a:br>
              <a:rPr lang="hu-HU" sz="3600" dirty="0" smtClean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286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64896" cy="381642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400" dirty="0" smtClean="0"/>
              <a:t>Szociális </a:t>
            </a:r>
            <a:r>
              <a:rPr lang="hu-HU" sz="2400" dirty="0"/>
              <a:t>helyzet</a:t>
            </a:r>
            <a:r>
              <a:rPr lang="hu-HU" sz="2400" dirty="0" smtClean="0"/>
              <a:t>: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• A magyarországi cigányoknak </a:t>
            </a:r>
            <a:r>
              <a:rPr lang="hu-HU" sz="2400" dirty="0" smtClean="0"/>
              <a:t>80 százaléka a </a:t>
            </a:r>
            <a:r>
              <a:rPr lang="hu-HU" sz="2400" dirty="0"/>
              <a:t>legalsó jövedelmi harmadban </a:t>
            </a:r>
            <a:r>
              <a:rPr lang="hu-HU" sz="2400" dirty="0" smtClean="0"/>
              <a:t>található.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• </a:t>
            </a:r>
            <a:r>
              <a:rPr lang="hu-HU" sz="2400" dirty="0"/>
              <a:t>A fővárosi nem roma családok egy főre jutó jövedelme 80.000 </a:t>
            </a:r>
            <a:r>
              <a:rPr lang="hu-HU" sz="2400" dirty="0" smtClean="0"/>
              <a:t>Ft., </a:t>
            </a:r>
            <a:r>
              <a:rPr lang="hu-HU" sz="2400" dirty="0"/>
              <a:t>a fővárosi roma családoké 33.000 Ft. </a:t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86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Foglalkoztatás</a:t>
            </a:r>
            <a:r>
              <a:rPr lang="hu-HU" sz="2400" dirty="0" smtClean="0"/>
              <a:t>: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• Budapesten </a:t>
            </a:r>
            <a:r>
              <a:rPr lang="hu-HU" sz="2400" dirty="0"/>
              <a:t>a romák 64%-ának van munkája, 57%-uk pedig rendszeres munkát végez, </a:t>
            </a:r>
            <a:r>
              <a:rPr lang="hu-HU" sz="2400" dirty="0" smtClean="0"/>
              <a:t>és ez </a:t>
            </a:r>
            <a:r>
              <a:rPr lang="hu-HU" sz="2400" dirty="0"/>
              <a:t>országos viszonylatban kiugróan jó mutatónak </a:t>
            </a:r>
            <a:r>
              <a:rPr lang="hu-HU" sz="2400" dirty="0" smtClean="0"/>
              <a:t>tekinthető!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• A </a:t>
            </a:r>
            <a:r>
              <a:rPr lang="hu-HU" sz="2400" dirty="0"/>
              <a:t>nemek szerinti foglalkoztatottság jelentősen eltéréseket mutat: Míg a fővárosi roma férfiaknak több, mint  75%-a, addig a nőknek mindössze 40%-a dolgozik rendszeresen. </a:t>
            </a:r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51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4176464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Oktatás</a:t>
            </a:r>
            <a:r>
              <a:rPr lang="hu-HU" sz="2400" dirty="0" smtClean="0"/>
              <a:t>: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• A </a:t>
            </a:r>
            <a:r>
              <a:rPr lang="hu-HU" sz="2400" dirty="0"/>
              <a:t>romák munkavállalásával kapcsolatos problémák legfontosabb oka, hogy az aktív korúak több mint 70%-a legfeljebb 8 általános végzettséggel rendelkezik.  </a:t>
            </a:r>
            <a:br>
              <a:rPr lang="hu-HU" sz="2400" dirty="0"/>
            </a:br>
            <a:r>
              <a:rPr lang="hu-HU" sz="2400" dirty="0" smtClean="0"/>
              <a:t>• A </a:t>
            </a:r>
            <a:r>
              <a:rPr lang="hu-HU" sz="2400" dirty="0"/>
              <a:t>16-64 éves roma lakosság 17%-a még a 8 általánost sem fejezte be, és további 53% csupán 8 osztályos végzettséggel </a:t>
            </a:r>
            <a:r>
              <a:rPr lang="hu-HU" sz="2400" dirty="0" smtClean="0"/>
              <a:t>rendelkezik.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• Budapesten </a:t>
            </a:r>
            <a:r>
              <a:rPr lang="hu-HU" sz="2400" dirty="0"/>
              <a:t>a romák kétharmada (62%) rendelkezik szakképzettséggel, érettségivel vagy diplomával.</a:t>
            </a:r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51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0"/>
          <p:cNvPicPr>
            <a:picLocks noChangeAspect="1" noChangeArrowheads="1"/>
          </p:cNvPicPr>
          <p:nvPr/>
        </p:nvPicPr>
        <p:blipFill>
          <a:blip r:embed="rId4" cstate="print"/>
          <a:srcRect l="1321" t="5000" r="1921" b="11427"/>
          <a:stretch>
            <a:fillRect/>
          </a:stretch>
        </p:blipFill>
        <p:spPr bwMode="auto">
          <a:xfrm>
            <a:off x="3131840" y="1340768"/>
            <a:ext cx="3143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1"/>
            <a:ext cx="11994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300192" y="980728"/>
          <a:ext cx="2362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r:id="rId6" imgW="9723810" imgH="4315427" progId="">
                  <p:embed/>
                </p:oleObj>
              </mc:Choice>
              <mc:Fallback>
                <p:oleObj r:id="rId6" imgW="9723810" imgH="43154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23622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powerpoint_beloldalfejle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403244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400" dirty="0"/>
              <a:t>Egészségügy: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• A </a:t>
            </a:r>
            <a:r>
              <a:rPr lang="hu-HU" sz="2400" dirty="0"/>
              <a:t>budapesti régióban a születéskor várható élettartam a nem romák estében 71-72 év, a romák esetében csak 66 év. </a:t>
            </a:r>
            <a:br>
              <a:rPr lang="hu-HU" sz="2400" dirty="0"/>
            </a:br>
            <a:r>
              <a:rPr lang="hu-HU" sz="2400" dirty="0" smtClean="0"/>
              <a:t>• Egészségügyi </a:t>
            </a:r>
            <a:r>
              <a:rPr lang="hu-HU" sz="2400" dirty="0"/>
              <a:t>szolgáltatásokhoz való hozzáférési esélyeik rosszabbak a budapesti </a:t>
            </a:r>
            <a:r>
              <a:rPr lang="hu-HU" sz="2400" dirty="0" smtClean="0"/>
              <a:t>átlagnál.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• Gyakori </a:t>
            </a:r>
            <a:r>
              <a:rPr lang="hu-HU" sz="2400" dirty="0"/>
              <a:t>feszültségek, valós, vagy vélt sérelmek jelentkeznek az egészségügyi intézményekben a roma beteg-orvos kapcsolatban. </a:t>
            </a:r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51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36870" name="Picture 6" descr="C:\Users\hargitaid\Pictures\roma net\DSC_0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8" y="476672"/>
            <a:ext cx="8594482" cy="5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38164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46082" name="Picture 2" descr="C:\Users\hargitaid\Pictures\roma net\DSC_0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4" y="620688"/>
            <a:ext cx="8756752" cy="58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CatchAll xmlns="076a69f7-d516-4c54-bf0e-1c55319ec8b0"/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C2BFC095-3BF8-4A18-9038-2283B19C91CB}"/>
</file>

<file path=customXml/itemProps2.xml><?xml version="1.0" encoding="utf-8"?>
<ds:datastoreItem xmlns:ds="http://schemas.openxmlformats.org/officeDocument/2006/customXml" ds:itemID="{29020D62-F108-452B-8E64-3CFFE3021789}"/>
</file>

<file path=customXml/itemProps3.xml><?xml version="1.0" encoding="utf-8"?>
<ds:datastoreItem xmlns:ds="http://schemas.openxmlformats.org/officeDocument/2006/customXml" ds:itemID="{4925DAB3-E123-4515-B3CF-405156748E18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717</TotalTime>
  <Words>395</Words>
  <Application>Microsoft Office PowerPoint</Application>
  <PresentationFormat>Diavetítés a képernyőre (4:3 oldalarány)</PresentationFormat>
  <Paragraphs>152</Paragraphs>
  <Slides>29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Symbol</vt:lpstr>
      <vt:lpstr>Office-téma</vt:lpstr>
      <vt:lpstr>Roma Net I.</vt:lpstr>
      <vt:lpstr>2011-ben azt a feladatok kaptuk a Fővárostól, hogy készítsünk egy receptet</vt:lpstr>
      <vt:lpstr>Miért?  Helyzetelemzés Tényfeltárás  Problémák azonosítása </vt:lpstr>
      <vt:lpstr>Szociális helyzet:  • A magyarországi cigányoknak 80 százaléka a legalsó jövedelmi harmadban található.  • A fővárosi nem roma családok egy főre jutó jövedelme 80.000 Ft., a fővárosi roma családoké 33.000 Ft.   </vt:lpstr>
      <vt:lpstr>Foglalkoztatás:  • Budapesten a romák 64%-ának van munkája, 57%-uk pedig rendszeres munkát végez, és ez országos viszonylatban kiugróan jó mutatónak tekinthető! • A nemek szerinti foglalkoztatottság jelentősen eltéréseket mutat: Míg a fővárosi roma férfiaknak több, mint  75%-a, addig a nőknek mindössze 40%-a dolgozik rendszeresen.  </vt:lpstr>
      <vt:lpstr>Oktatás:  • A romák munkavállalásával kapcsolatos problémák legfontosabb oka, hogy az aktív korúak több mint 70%-a legfeljebb 8 általános végzettséggel rendelkezik.   • A 16-64 éves roma lakosság 17%-a még a 8 általánost sem fejezte be, és további 53% csupán 8 osztályos végzettséggel rendelkezik.  • Budapesten a romák kétharmada (62%) rendelkezik szakképzettséggel, érettségivel vagy diplomával. </vt:lpstr>
      <vt:lpstr>Egészségügy:   • A budapesti régióban a születéskor várható élettartam a nem romák estében 71-72 év, a romák esetében csak 66 év.  • Egészségügyi szolgáltatásokhoz való hozzáférési esélyeik rosszabbak a budapesti átlagnál.  • Gyakori feszültségek, valós, vagy vélt sérelmek jelentkeznek az egészségügyi intézményekben a roma beteg-orvos kapcsolatban.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2011-ben azt a feladatok kaptuk a Fővárostól, hogy készítsünk egy receptet</vt:lpstr>
      <vt:lpstr>Célok</vt:lpstr>
      <vt:lpstr>Tetőtől a talpáig – terület alapú megközelítés</vt:lpstr>
      <vt:lpstr>Etnikai vagy területi megközelítés?</vt:lpstr>
      <vt:lpstr>„Velük beszélj ne róluk” – kik, kinek </vt:lpstr>
      <vt:lpstr>Célcsoportok – kinek?</vt:lpstr>
      <vt:lpstr>Mit? – a beavatkozási területek legyenek: </vt:lpstr>
      <vt:lpstr>PowerPoint bemutató</vt:lpstr>
      <vt:lpstr>Ütemezés</vt:lpstr>
      <vt:lpstr>Illesztés:</vt:lpstr>
      <vt:lpstr>Hiányok:</vt:lpstr>
      <vt:lpstr>PowerPoint bemutató</vt:lpstr>
      <vt:lpstr>Köszönöm a figyelmet!  Hargitai Dávid Budapest Esély Nonprofit Kft. hargitai@pestesely.hu +3630371955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- Net</dc:title>
  <dc:creator>Hargitai Dávid</dc:creator>
  <cp:lastModifiedBy>Hargitai Dávid</cp:lastModifiedBy>
  <cp:revision>48</cp:revision>
  <dcterms:created xsi:type="dcterms:W3CDTF">2010-10-07T14:28:25Z</dcterms:created>
  <dcterms:modified xsi:type="dcterms:W3CDTF">2014-11-26T09:40:19Z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