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90" r:id="rId2"/>
    <p:sldId id="420" r:id="rId3"/>
    <p:sldId id="424" r:id="rId4"/>
    <p:sldId id="631" r:id="rId5"/>
    <p:sldId id="555" r:id="rId6"/>
    <p:sldId id="535" r:id="rId7"/>
    <p:sldId id="328" r:id="rId8"/>
    <p:sldId id="620" r:id="rId9"/>
    <p:sldId id="621" r:id="rId10"/>
    <p:sldId id="607" r:id="rId11"/>
    <p:sldId id="517" r:id="rId12"/>
    <p:sldId id="537" r:id="rId13"/>
    <p:sldId id="277" r:id="rId14"/>
    <p:sldId id="272" r:id="rId15"/>
    <p:sldId id="487" r:id="rId16"/>
    <p:sldId id="281" r:id="rId17"/>
    <p:sldId id="430" r:id="rId18"/>
    <p:sldId id="630" r:id="rId19"/>
    <p:sldId id="426" r:id="rId20"/>
    <p:sldId id="416" r:id="rId21"/>
    <p:sldId id="601" r:id="rId22"/>
    <p:sldId id="602" r:id="rId23"/>
    <p:sldId id="614" r:id="rId2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  <a:srgbClr val="009242"/>
    <a:srgbClr val="FF99CC"/>
    <a:srgbClr val="FF66CC"/>
    <a:srgbClr val="006600"/>
    <a:srgbClr val="FF9900"/>
    <a:srgbClr val="FF9933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 varScale="1">
        <p:scale>
          <a:sx n="103" d="100"/>
          <a:sy n="103" d="100"/>
        </p:scale>
        <p:origin x="22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openxmlformats.org/officeDocument/2006/relationships/customXml" Target="../customXml/item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ersanyim\Documents\AF&#193;NK2015\kommunik&#225;ci&#243;_oktat&#225;s\&#225;llatkertek-m&#250;zeumok%20l&#225;togatotts&#225;ga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persanyim\Documents\AF&#193;NK2015\kommunik&#225;ci&#243;_oktat&#225;s\&#225;llatkertek-m&#250;zeumok%20l&#225;togatotts&#225;g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2000" dirty="0"/>
              <a:t>Látogatók száma </a:t>
            </a:r>
            <a:r>
              <a:rPr lang="hu-HU" sz="2000" dirty="0" smtClean="0"/>
              <a:t>Magyarország legnagyobb 12 kulturális attrakciójában </a:t>
            </a:r>
            <a:r>
              <a:rPr lang="hu-HU" sz="2000" b="1" i="0" u="none" strike="noStrike" baseline="0" dirty="0" smtClean="0">
                <a:effectLst/>
              </a:rPr>
              <a:t>(évi 200 ezer fő felettiek), 2013-14</a:t>
            </a:r>
            <a:endParaRPr lang="hu-HU" sz="2000" dirty="0"/>
          </a:p>
        </c:rich>
      </c:tx>
      <c:layout>
        <c:manualLayout>
          <c:xMode val="edge"/>
          <c:yMode val="edge"/>
          <c:x val="0.10454037133930236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6922722971402474"/>
          <c:y val="0.12528634993092402"/>
          <c:w val="0.69360766253109418"/>
          <c:h val="0.80956526788141925"/>
        </c:manualLayout>
      </c:layout>
      <c:bar3DChart>
        <c:barDir val="bar"/>
        <c:grouping val="clustered"/>
        <c:varyColors val="0"/>
        <c:ser>
          <c:idx val="0"/>
          <c:order val="0"/>
          <c:spPr>
            <a:solidFill>
              <a:srgbClr val="92D050"/>
            </a:solidFill>
          </c:spPr>
          <c:invertIfNegative val="0"/>
          <c:dPt>
            <c:idx val="11"/>
            <c:invertIfNegative val="0"/>
            <c:bubble3D val="0"/>
            <c:spPr>
              <a:solidFill>
                <a:srgbClr val="C00000"/>
              </a:solidFill>
            </c:spPr>
          </c:dPt>
          <c:cat>
            <c:strRef>
              <c:f>'állatkertek-múzeumok'!$F$4:$F$15</c:f>
              <c:strCache>
                <c:ptCount val="12"/>
                <c:pt idx="0">
                  <c:v>Magyar Nemzeti Múzeum</c:v>
                </c:pt>
                <c:pt idx="1">
                  <c:v>Veszprémi Állatkert</c:v>
                </c:pt>
                <c:pt idx="2">
                  <c:v>Magyar Zsidó Múzeum</c:v>
                </c:pt>
                <c:pt idx="3">
                  <c:v>Terror Háza</c:v>
                </c:pt>
                <c:pt idx="4">
                  <c:v>Dobó I. Vármúzeum Eger</c:v>
                </c:pt>
                <c:pt idx="5">
                  <c:v>Millenáris Park</c:v>
                </c:pt>
                <c:pt idx="6">
                  <c:v>Magyar Nemzeti Galéria</c:v>
                </c:pt>
                <c:pt idx="7">
                  <c:v>Nyíregyházi Állatpark</c:v>
                </c:pt>
                <c:pt idx="8">
                  <c:v>Mátyás templom</c:v>
                </c:pt>
                <c:pt idx="9">
                  <c:v>Közlekedési Múzeum</c:v>
                </c:pt>
                <c:pt idx="10">
                  <c:v>Szépművészeti Múzeum</c:v>
                </c:pt>
                <c:pt idx="11">
                  <c:v>Fővárosi Állat- és Növénykert*</c:v>
                </c:pt>
              </c:strCache>
            </c:strRef>
          </c:cat>
          <c:val>
            <c:numRef>
              <c:f>'állatkertek-múzeumok'!$G$4:$G$15</c:f>
              <c:numCache>
                <c:formatCode>#,##0</c:formatCode>
                <c:ptCount val="12"/>
                <c:pt idx="0" formatCode="General">
                  <c:v>215</c:v>
                </c:pt>
                <c:pt idx="1">
                  <c:v>250</c:v>
                </c:pt>
                <c:pt idx="2" formatCode="General">
                  <c:v>252</c:v>
                </c:pt>
                <c:pt idx="3" formatCode="General">
                  <c:v>256</c:v>
                </c:pt>
                <c:pt idx="4" formatCode="General">
                  <c:v>296</c:v>
                </c:pt>
                <c:pt idx="5" formatCode="General">
                  <c:v>300</c:v>
                </c:pt>
                <c:pt idx="6" formatCode="General">
                  <c:v>344</c:v>
                </c:pt>
                <c:pt idx="7">
                  <c:v>384</c:v>
                </c:pt>
                <c:pt idx="8" formatCode="General">
                  <c:v>394</c:v>
                </c:pt>
                <c:pt idx="9" formatCode="General">
                  <c:v>434</c:v>
                </c:pt>
                <c:pt idx="10" formatCode="General">
                  <c:v>512</c:v>
                </c:pt>
                <c:pt idx="11">
                  <c:v>1075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14669064"/>
        <c:axId val="215931976"/>
        <c:axId val="0"/>
      </c:bar3DChart>
      <c:catAx>
        <c:axId val="214669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ysClr val="windowText" lastClr="000000"/>
                </a:solidFill>
              </a:defRPr>
            </a:pPr>
            <a:endParaRPr lang="hu-HU"/>
          </a:p>
        </c:txPr>
        <c:crossAx val="215931976"/>
        <c:crosses val="autoZero"/>
        <c:auto val="1"/>
        <c:lblAlgn val="ctr"/>
        <c:lblOffset val="100"/>
        <c:noMultiLvlLbl val="0"/>
      </c:catAx>
      <c:valAx>
        <c:axId val="2159319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hu-HU"/>
          </a:p>
        </c:txPr>
        <c:crossAx val="2146690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hu-HU" sz="2400" dirty="0"/>
              <a:t>10 nagy fővárosi múzeum mostani</a:t>
            </a:r>
            <a:r>
              <a:rPr lang="hu-HU" sz="2400" dirty="0" smtClean="0"/>
              <a:t>* és a </a:t>
            </a:r>
            <a:r>
              <a:rPr lang="hu-HU" sz="2400" dirty="0"/>
              <a:t>fejlesztett</a:t>
            </a:r>
            <a:r>
              <a:rPr lang="hu-HU" sz="2400" baseline="0" dirty="0"/>
              <a:t> </a:t>
            </a:r>
            <a:r>
              <a:rPr lang="hu-HU" sz="2400" dirty="0"/>
              <a:t>Állatkert 2020 évben várt** látogatószám aránya</a:t>
            </a:r>
            <a:r>
              <a:rPr lang="hu-HU" sz="2400" baseline="0" dirty="0"/>
              <a:t> </a:t>
            </a:r>
            <a:endParaRPr lang="hu-HU" sz="2400" dirty="0"/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242904480467501"/>
          <c:y val="0.14530826936327554"/>
          <c:w val="0.47860587896199075"/>
          <c:h val="0.73225773607430955"/>
        </c:manualLayout>
      </c:layout>
      <c:pieChart>
        <c:varyColors val="1"/>
        <c:ser>
          <c:idx val="0"/>
          <c:order val="0"/>
          <c:explosion val="25"/>
          <c:dLbls>
            <c:dLbl>
              <c:idx val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</a:defRPr>
                  </a:pPr>
                  <a:endParaRPr lang="hu-HU"/>
                </a:p>
              </c:txPr>
              <c:showLegendKey val="0"/>
              <c:showVal val="0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hu-HU"/>
              </a:p>
            </c:txPr>
            <c:showLegendKey val="0"/>
            <c:showVal val="0"/>
            <c:showCatName val="1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múzeumok!$H$4:$H$14</c:f>
              <c:strCache>
                <c:ptCount val="11"/>
                <c:pt idx="0">
                  <c:v>Fővárosi Állat- és Növénykert</c:v>
                </c:pt>
                <c:pt idx="1">
                  <c:v>Ludvig Múzeum</c:v>
                </c:pt>
                <c:pt idx="2">
                  <c:v>Iparművészeti Múzeum</c:v>
                </c:pt>
                <c:pt idx="3">
                  <c:v>Néprajzi Múzeum</c:v>
                </c:pt>
                <c:pt idx="4">
                  <c:v>Petőfi Irodalmi Múzeum</c:v>
                </c:pt>
                <c:pt idx="5">
                  <c:v>Magyar Mezőgazdasági Múzeum</c:v>
                </c:pt>
                <c:pt idx="6">
                  <c:v>Budapesti Történeti Múzeum</c:v>
                </c:pt>
                <c:pt idx="7">
                  <c:v>Magyar Természettudományi Múzeum</c:v>
                </c:pt>
                <c:pt idx="8">
                  <c:v>Magyar Nemzeti Múzeum</c:v>
                </c:pt>
                <c:pt idx="9">
                  <c:v>Terror Háza</c:v>
                </c:pt>
                <c:pt idx="10">
                  <c:v>Magyar Nemzeti Galéria</c:v>
                </c:pt>
              </c:strCache>
            </c:strRef>
          </c:cat>
          <c:val>
            <c:numRef>
              <c:f>múzeumok!$I$4:$I$14</c:f>
              <c:numCache>
                <c:formatCode>General</c:formatCode>
                <c:ptCount val="11"/>
                <c:pt idx="0" formatCode="#,##0">
                  <c:v>1300</c:v>
                </c:pt>
                <c:pt idx="1">
                  <c:v>60</c:v>
                </c:pt>
                <c:pt idx="2">
                  <c:v>60</c:v>
                </c:pt>
                <c:pt idx="3">
                  <c:v>80</c:v>
                </c:pt>
                <c:pt idx="4">
                  <c:v>80</c:v>
                </c:pt>
                <c:pt idx="5" formatCode="#,##0">
                  <c:v>80</c:v>
                </c:pt>
                <c:pt idx="6" formatCode="#,##0">
                  <c:v>120</c:v>
                </c:pt>
                <c:pt idx="7" formatCode="#,##0">
                  <c:v>120</c:v>
                </c:pt>
                <c:pt idx="8" formatCode="#,##0">
                  <c:v>220</c:v>
                </c:pt>
                <c:pt idx="9" formatCode="#,##0">
                  <c:v>220</c:v>
                </c:pt>
                <c:pt idx="10" formatCode="#,##0">
                  <c:v>280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0.7421</cdr:x>
      <cdr:y>0.83366</cdr:y>
    </cdr:from>
    <cdr:to>
      <cdr:x>0.95702</cdr:x>
      <cdr:y>0.92843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6902685" y="5068240"/>
          <a:ext cx="1999074" cy="57620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r"/>
          <a:r>
            <a:rPr lang="hu-HU" sz="1600" b="1"/>
            <a:t>ezer látogató</a:t>
          </a:r>
        </a:p>
        <a:p xmlns:a="http://schemas.openxmlformats.org/drawingml/2006/main">
          <a:pPr algn="r"/>
          <a:r>
            <a:rPr lang="hu-HU" sz="1100" b="0"/>
            <a:t>2013-ban, kiv. Állatkert 2014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0.62453</cdr:x>
      <cdr:y>0.89168</cdr:y>
    </cdr:from>
    <cdr:to>
      <cdr:x>0.98483</cdr:x>
      <cdr:y>0.97099</cdr:y>
    </cdr:to>
    <cdr:sp macro="" textlink="">
      <cdr:nvSpPr>
        <cdr:cNvPr id="2" name="Szövegdoboz 1"/>
        <cdr:cNvSpPr txBox="1"/>
      </cdr:nvSpPr>
      <cdr:spPr>
        <a:xfrm xmlns:a="http://schemas.openxmlformats.org/drawingml/2006/main">
          <a:off x="5809074" y="5421019"/>
          <a:ext cx="3351390" cy="48212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hu-HU" sz="1100" dirty="0"/>
            <a:t>*2011, 2012, 3013 évek átlaga, </a:t>
          </a:r>
          <a:r>
            <a:rPr lang="hu-HU" sz="1100" dirty="0" smtClean="0"/>
            <a:t>ingyenes belépőkkel</a:t>
          </a:r>
          <a:endParaRPr lang="hu-HU" sz="1100" dirty="0"/>
        </a:p>
        <a:p xmlns:a="http://schemas.openxmlformats.org/drawingml/2006/main">
          <a:r>
            <a:rPr lang="hu-HU" sz="1100" dirty="0"/>
            <a:t>** 1,3 millió  fizető fő, pesszimista becslés 2020-ra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3F248-CFF4-4398-ABD2-A3CC6D404139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F61829-80E9-4B3D-AC0A-C1FFAD8610F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655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BDC09F-4AFC-4C95-A8E5-0BC7498FA73B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09132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FF61829-80E9-4B3D-AC0A-C1FFAD8610FE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862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7022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2489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547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1663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27046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171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32800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00037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56185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9163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73591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4196D-CD50-4910-A5EF-5551A9964E44}" type="datetimeFigureOut">
              <a:rPr lang="hu-HU" smtClean="0"/>
              <a:t>2015.01.30.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24751-A9A9-4832-AFEC-D83979813C96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05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292006"/>
            <a:ext cx="9144000" cy="138499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AZ ÁLLATKERT FEJLESZTÉSE </a:t>
            </a:r>
          </a:p>
          <a:p>
            <a:pPr algn="ctr"/>
            <a:r>
              <a:rPr lang="hu-H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volt Vidámpark térségében </a:t>
            </a:r>
          </a:p>
          <a:p>
            <a:pPr algn="ctr"/>
            <a:endParaRPr lang="hu-HU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" b="16070"/>
          <a:stretch/>
        </p:blipFill>
        <p:spPr>
          <a:xfrm>
            <a:off x="-32853" y="1375021"/>
            <a:ext cx="9144000" cy="54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97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:\Allatkert\mesevar\abrak_kepek\var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4" y="476672"/>
            <a:ext cx="907567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179512" y="116632"/>
            <a:ext cx="2170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A Mesevár és udvara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00541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9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0"/>
            <a:ext cx="8064896" cy="685799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4211960" y="6027003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/>
              <a:t>Romhány J., </a:t>
            </a:r>
            <a:r>
              <a:rPr lang="hu-HU" sz="1200" dirty="0" err="1" smtClean="0"/>
              <a:t>Nepp</a:t>
            </a:r>
            <a:r>
              <a:rPr lang="hu-HU" sz="1200" dirty="0" smtClean="0"/>
              <a:t> J.: Kérem a következőt! c. rajzfilm alapján</a:t>
            </a:r>
          </a:p>
          <a:p>
            <a:r>
              <a:rPr lang="hu-HU" sz="1200" dirty="0"/>
              <a:t>a</a:t>
            </a:r>
            <a:r>
              <a:rPr lang="hu-HU" sz="1200" dirty="0" smtClean="0"/>
              <a:t>z ötlettervet készítette </a:t>
            </a:r>
            <a:r>
              <a:rPr lang="hu-HU" sz="1200" dirty="0" err="1" smtClean="0"/>
              <a:t>Brightly</a:t>
            </a:r>
            <a:r>
              <a:rPr lang="hu-HU" sz="1200" dirty="0" smtClean="0"/>
              <a:t> </a:t>
            </a:r>
            <a:r>
              <a:rPr lang="hu-HU" sz="1200" dirty="0"/>
              <a:t>Kft. és </a:t>
            </a:r>
            <a:r>
              <a:rPr lang="hu-HU" sz="1200" dirty="0" err="1"/>
              <a:t>Tonuzaba</a:t>
            </a:r>
            <a:r>
              <a:rPr lang="hu-HU" sz="1200" dirty="0"/>
              <a:t> Kft</a:t>
            </a:r>
            <a:r>
              <a:rPr lang="hu-HU" sz="1200" dirty="0" smtClean="0"/>
              <a:t>.</a:t>
            </a:r>
          </a:p>
          <a:p>
            <a:r>
              <a:rPr lang="hu-HU" sz="1200" dirty="0"/>
              <a:t> A jogtulajdonosokkal a kapcsolatfelvétel megtörtént, a felhasználásra vonatkozó jogok megszerzése folyamatban</a:t>
            </a:r>
            <a:r>
              <a:rPr lang="hu-HU" sz="1200" dirty="0" smtClean="0"/>
              <a:t>.</a:t>
            </a:r>
            <a:endParaRPr lang="hu-HU" sz="12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683568" y="260648"/>
            <a:ext cx="6984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b="1" dirty="0" smtClean="0"/>
              <a:t>Személyes találkozások a magyar állatmesék rajzfilm-hőseivel</a:t>
            </a:r>
          </a:p>
          <a:p>
            <a:pPr algn="ctr"/>
            <a:r>
              <a:rPr lang="hu-HU" sz="2000" b="1" dirty="0" smtClean="0"/>
              <a:t>DR.BUBÓ RENDELŐJE</a:t>
            </a:r>
            <a:endParaRPr lang="hu-HU" sz="2000" b="1" dirty="0"/>
          </a:p>
        </p:txBody>
      </p:sp>
    </p:spTree>
    <p:extLst>
      <p:ext uri="{BB962C8B-B14F-4D97-AF65-F5344CB8AC3E}">
        <p14:creationId xmlns:p14="http://schemas.microsoft.com/office/powerpoint/2010/main" val="347348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hu-HU" sz="3600" dirty="0"/>
              <a:t>A program </a:t>
            </a:r>
            <a:r>
              <a:rPr lang="hu-HU" sz="3600" dirty="0" smtClean="0"/>
              <a:t>második fő terméke: </a:t>
            </a:r>
            <a:r>
              <a:rPr lang="hu-HU" sz="3600" dirty="0"/>
              <a:t/>
            </a:r>
            <a:br>
              <a:rPr lang="hu-HU" sz="3600" dirty="0"/>
            </a:br>
            <a:r>
              <a:rPr lang="hu-HU" b="1" dirty="0" smtClean="0"/>
              <a:t>A PANNON PARK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hu-HU" dirty="0"/>
              <a:t>e</a:t>
            </a:r>
            <a:r>
              <a:rPr lang="hu-HU" dirty="0" smtClean="0"/>
              <a:t>lsődleges </a:t>
            </a:r>
            <a:r>
              <a:rPr lang="hu-HU" dirty="0"/>
              <a:t>célcsoport: </a:t>
            </a:r>
            <a:r>
              <a:rPr lang="hu-HU" b="1" dirty="0" smtClean="0"/>
              <a:t>gyerekes családok</a:t>
            </a:r>
            <a:r>
              <a:rPr lang="hu-HU" dirty="0" smtClean="0"/>
              <a:t>, iskolák, turisták és szeniorok</a:t>
            </a:r>
            <a:endParaRPr lang="hu-HU" dirty="0"/>
          </a:p>
          <a:p>
            <a:pPr>
              <a:buFont typeface="Wingdings" pitchFamily="2" charset="2"/>
              <a:buChar char="Ø"/>
            </a:pPr>
            <a:r>
              <a:rPr lang="hu-HU" dirty="0"/>
              <a:t>önálló élménypark az „Elveszett Világ” - „Miocén Budapest” témára, kb. 4 hektáron</a:t>
            </a:r>
          </a:p>
          <a:p>
            <a:pPr>
              <a:buFont typeface="Wingdings" pitchFamily="2" charset="2"/>
              <a:buChar char="Ø"/>
            </a:pPr>
            <a:r>
              <a:rPr lang="hu-HU" dirty="0" smtClean="0"/>
              <a:t>tervezett látogatószáma a „legnagyobb” hazai kiállítóhelyekét meghaladja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8254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hu-HU" sz="3600" b="1" dirty="0" smtClean="0"/>
              <a:t>PANNON PARK ELEMEI</a:t>
            </a:r>
            <a:endParaRPr lang="hu-HU" sz="36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4997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 smtClean="0">
                <a:solidFill>
                  <a:srgbClr val="C00000"/>
                </a:solidFill>
              </a:rPr>
              <a:t>Európa legnagyobb </a:t>
            </a:r>
            <a:r>
              <a:rPr lang="hu-HU" b="1" dirty="0" err="1" smtClean="0">
                <a:solidFill>
                  <a:srgbClr val="C00000"/>
                </a:solidFill>
              </a:rPr>
              <a:t>biodómja</a:t>
            </a:r>
            <a:r>
              <a:rPr lang="hu-HU" b="1" dirty="0" smtClean="0">
                <a:solidFill>
                  <a:srgbClr val="C00000"/>
                </a:solidFill>
              </a:rPr>
              <a:t> = </a:t>
            </a:r>
            <a:r>
              <a:rPr lang="hu-HU" dirty="0" smtClean="0">
                <a:solidFill>
                  <a:srgbClr val="C00000"/>
                </a:solidFill>
              </a:rPr>
              <a:t>fedett </a:t>
            </a:r>
            <a:r>
              <a:rPr lang="hu-HU" dirty="0">
                <a:solidFill>
                  <a:srgbClr val="C00000"/>
                </a:solidFill>
              </a:rPr>
              <a:t>park </a:t>
            </a:r>
            <a:r>
              <a:rPr lang="hu-HU" dirty="0" smtClean="0">
                <a:solidFill>
                  <a:srgbClr val="C00000"/>
                </a:solidFill>
              </a:rPr>
              <a:t>szubtrópusi növényzettel és különleges állatokkal (pl. 6-9 elefánttal), </a:t>
            </a:r>
            <a:r>
              <a:rPr lang="hu-HU" b="1" dirty="0" smtClean="0">
                <a:solidFill>
                  <a:srgbClr val="C00000"/>
                </a:solidFill>
              </a:rPr>
              <a:t>Közép-Európa legnagyobb akváriumával és élményelemekkel, </a:t>
            </a:r>
            <a:r>
              <a:rPr lang="hu-HU" dirty="0" smtClean="0">
                <a:solidFill>
                  <a:srgbClr val="C00000"/>
                </a:solidFill>
              </a:rPr>
              <a:t>pl. átjáró a múltba, vízi szafari</a:t>
            </a:r>
          </a:p>
          <a:p>
            <a:pPr marL="0" indent="0" algn="just">
              <a:buNone/>
            </a:pPr>
            <a:r>
              <a:rPr lang="hu-HU" dirty="0"/>
              <a:t>	</a:t>
            </a:r>
            <a:r>
              <a:rPr lang="hu-HU" dirty="0" smtClean="0"/>
              <a:t>+ rendezvény-, játék és oktatási terek</a:t>
            </a:r>
          </a:p>
          <a:p>
            <a:pPr marL="0" indent="0">
              <a:buNone/>
            </a:pPr>
            <a:r>
              <a:rPr lang="hu-HU" dirty="0"/>
              <a:t>	+ nagyvonalú külső </a:t>
            </a:r>
            <a:r>
              <a:rPr lang="hu-HU" dirty="0" smtClean="0"/>
              <a:t>állatkifutók, sétányok</a:t>
            </a:r>
            <a:r>
              <a:rPr lang="hu-HU" dirty="0"/>
              <a:t>, </a:t>
            </a:r>
            <a:r>
              <a:rPr lang="hu-HU" dirty="0" smtClean="0"/>
              <a:t>Hullámvasút, komfort-létesítmények, tematikus </a:t>
            </a:r>
            <a:r>
              <a:rPr lang="hu-HU" dirty="0"/>
              <a:t>vendéglátás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07428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3" y="9000"/>
            <a:ext cx="9144000" cy="684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19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7972"/>
            <a:ext cx="9144000" cy="5751348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95536" y="188640"/>
            <a:ext cx="88569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Pannon Park </a:t>
            </a:r>
            <a:r>
              <a:rPr lang="hu-HU" dirty="0" err="1" smtClean="0"/>
              <a:t>Biodóm</a:t>
            </a:r>
            <a:r>
              <a:rPr lang="hu-HU" dirty="0" smtClean="0"/>
              <a:t> elefánt belső látványterv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6636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talom helye 2"/>
          <p:cNvSpPr txBox="1">
            <a:spLocks noGrp="1"/>
          </p:cNvSpPr>
          <p:nvPr>
            <p:ph idx="1"/>
          </p:nvPr>
        </p:nvSpPr>
        <p:spPr>
          <a:xfrm>
            <a:off x="611560" y="1412776"/>
            <a:ext cx="7992888" cy="4445117"/>
          </a:xfrm>
        </p:spPr>
        <p:txBody>
          <a:bodyPr>
            <a:normAutofit/>
          </a:bodyPr>
          <a:lstStyle/>
          <a:p>
            <a:pPr lvl="0" hangingPunct="0">
              <a:spcBef>
                <a:spcPts val="0"/>
              </a:spcBef>
              <a:buNone/>
            </a:pPr>
            <a:r>
              <a:rPr lang="hu-HU" sz="3000" b="1" dirty="0" smtClean="0">
                <a:solidFill>
                  <a:srgbClr val="C00000"/>
                </a:solidFill>
                <a:ea typeface="MS Mincho" pitchFamily="49"/>
                <a:cs typeface="Times New Roman" pitchFamily="18"/>
              </a:rPr>
              <a:t>KÖZÖSSÉGI ÉRTÉKEI</a:t>
            </a:r>
          </a:p>
          <a:p>
            <a:pPr hangingPunct="0">
              <a:buNone/>
            </a:pPr>
            <a:r>
              <a:rPr lang="hu-HU" sz="3000" b="1" dirty="0" smtClean="0">
                <a:solidFill>
                  <a:srgbClr val="C00000"/>
                </a:solidFill>
                <a:ea typeface="MS Mincho" pitchFamily="49"/>
                <a:cs typeface="Times New Roman" pitchFamily="18"/>
              </a:rPr>
              <a:t>NEMZETI JELENTŐSÉGE </a:t>
            </a:r>
          </a:p>
          <a:p>
            <a:pPr hangingPunct="0">
              <a:buNone/>
            </a:pPr>
            <a:r>
              <a:rPr lang="hu-HU" sz="3000" b="1" dirty="0" smtClean="0">
                <a:solidFill>
                  <a:srgbClr val="C00000"/>
                </a:solidFill>
                <a:ea typeface="MS Mincho" pitchFamily="49"/>
                <a:cs typeface="Times New Roman" pitchFamily="18"/>
              </a:rPr>
              <a:t>GAZDASÁGI FONTOSSÁGA</a:t>
            </a:r>
          </a:p>
          <a:p>
            <a:pPr hangingPunct="0">
              <a:buNone/>
            </a:pPr>
            <a:r>
              <a:rPr lang="hu-HU" sz="3000" b="1" dirty="0" smtClean="0">
                <a:solidFill>
                  <a:srgbClr val="C00000"/>
                </a:solidFill>
                <a:ea typeface="MS Mincho" pitchFamily="49"/>
                <a:cs typeface="Times New Roman" pitchFamily="18"/>
              </a:rPr>
              <a:t>TURISZTIKAI HOZADÉKA</a:t>
            </a:r>
          </a:p>
          <a:p>
            <a:pPr hangingPunct="0">
              <a:buNone/>
            </a:pPr>
            <a:r>
              <a:rPr lang="hu-HU" sz="3000" b="1" dirty="0" smtClean="0">
                <a:solidFill>
                  <a:srgbClr val="C00000"/>
                </a:solidFill>
                <a:ea typeface="MS Mincho" pitchFamily="49"/>
                <a:cs typeface="Times New Roman" pitchFamily="18"/>
              </a:rPr>
              <a:t>A MAGYAR TUDÁS HASZNOSÍTÁSA	MIATT	</a:t>
            </a:r>
            <a:endParaRPr lang="hu-HU" sz="3000" b="1" dirty="0">
              <a:ea typeface="MS Mincho" pitchFamily="49"/>
              <a:cs typeface="Times New Roman" pitchFamily="18"/>
            </a:endParaRPr>
          </a:p>
        </p:txBody>
      </p:sp>
      <p:sp>
        <p:nvSpPr>
          <p:cNvPr id="3" name="Cím 3"/>
          <p:cNvSpPr txBox="1">
            <a:spLocks noGrp="1"/>
          </p:cNvSpPr>
          <p:nvPr>
            <p:ph type="title"/>
          </p:nvPr>
        </p:nvSpPr>
        <p:spPr>
          <a:xfrm>
            <a:off x="457200" y="260648"/>
            <a:ext cx="8229600" cy="796906"/>
          </a:xfrm>
        </p:spPr>
        <p:txBody>
          <a:bodyPr>
            <a:normAutofit fontScale="90000"/>
          </a:bodyPr>
          <a:lstStyle/>
          <a:p>
            <a:pPr lvl="0"/>
            <a:r>
              <a:rPr lang="hu-HU" sz="4000" dirty="0" smtClean="0">
                <a:solidFill>
                  <a:srgbClr val="C00000"/>
                </a:solidFill>
              </a:rPr>
              <a:t>A fejlesztési programot érdemes megvalósítani</a:t>
            </a:r>
            <a:endParaRPr lang="hu-HU" sz="4000" dirty="0">
              <a:solidFill>
                <a:srgbClr val="C00000"/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4294967295"/>
          </p:nvPr>
        </p:nvSpPr>
        <p:spPr>
          <a:xfrm>
            <a:off x="6553203" y="6356351"/>
            <a:ext cx="2133596" cy="365129"/>
          </a:xfrm>
          <a:prstGeom prst="rect">
            <a:avLst/>
          </a:prstGeom>
        </p:spPr>
        <p:txBody>
          <a:bodyPr/>
          <a:lstStyle/>
          <a:p>
            <a:pPr lvl="0"/>
            <a:fld id="{6222AC92-3C99-4D3E-8EEE-13381940760A}" type="slidenum">
              <a:rPr lang="hu-HU" smtClean="0"/>
              <a:pPr lvl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18784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0" y="292006"/>
            <a:ext cx="9144000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 BERUHÁZÁS ELŐNYÖS A NEMZETGAZDASÁGRA</a:t>
            </a:r>
            <a:endParaRPr lang="hu-H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-12138" y="1052736"/>
            <a:ext cx="9022579" cy="5239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Közvetlen hatások: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Munkahelyteremtés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(kb. 50 fő közvetlen dolgozói létszám; min. 150 fő közvetett munkahely) + építési munkák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Belföldi turizmus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erősödik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Exportképes magyar know-how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keletkezik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Közvetett hatások: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KKV szektor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erősítése (beszállítók, karbantartók, stb.)</a:t>
            </a:r>
            <a:endParaRPr lang="hu-HU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Beutazó turizmus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emelkedése, szálláshely-igény, turisztikai szezonalitásra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kedvező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hatás</a:t>
            </a:r>
            <a:endParaRPr lang="hu-H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Adóbevételek</a:t>
            </a:r>
            <a:endParaRPr lang="hu-H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Egyéb, nem számszerűsíthető:</a:t>
            </a:r>
          </a:p>
          <a:p>
            <a:pPr marL="742950" lvl="1" indent="-285750" algn="just"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hu-H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Országimázs: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Európa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legnagyobb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biodómja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hu-H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landmark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u-HU" sz="2400" dirty="0">
                <a:latin typeface="Arial" panose="020B0604020202020204" pitchFamily="34" charset="0"/>
                <a:cs typeface="Arial" panose="020B0604020202020204" pitchFamily="34" charset="0"/>
              </a:rPr>
              <a:t>jellegű egyedi </a:t>
            </a:r>
            <a:r>
              <a:rPr lang="hu-H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épület Budapesten</a:t>
            </a:r>
          </a:p>
        </p:txBody>
      </p:sp>
    </p:spTree>
    <p:extLst>
      <p:ext uri="{BB962C8B-B14F-4D97-AF65-F5344CB8AC3E}">
        <p14:creationId xmlns:p14="http://schemas.microsoft.com/office/powerpoint/2010/main" val="300382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2126055"/>
              </p:ext>
            </p:extLst>
          </p:nvPr>
        </p:nvGraphicFramePr>
        <p:xfrm>
          <a:off x="-78787" y="389231"/>
          <a:ext cx="9301574" cy="6079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2897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kumentumok\AFÉNYKÉPEK\zoobp\FÁNKlégi\allatkertbp08aug0008JELÖ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572272"/>
          </a:xfrm>
          <a:prstGeom prst="rect">
            <a:avLst/>
          </a:prstGeom>
          <a:noFill/>
        </p:spPr>
      </p:pic>
      <p:sp>
        <p:nvSpPr>
          <p:cNvPr id="4" name="Szövegdoboz 3"/>
          <p:cNvSpPr txBox="1"/>
          <p:nvPr/>
        </p:nvSpPr>
        <p:spPr>
          <a:xfrm>
            <a:off x="500034" y="285728"/>
            <a:ext cx="83582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hu-HU" sz="2400" b="1" dirty="0">
                <a:solidFill>
                  <a:srgbClr val="FFFF00"/>
                </a:solidFill>
              </a:rPr>
              <a:t>2014-ben </a:t>
            </a:r>
            <a:r>
              <a:rPr lang="hu-HU" sz="2400" b="1" dirty="0" smtClean="0">
                <a:solidFill>
                  <a:srgbClr val="FFFF00"/>
                </a:solidFill>
              </a:rPr>
              <a:t>az Állatkert (10,8 ha) bővült</a:t>
            </a:r>
          </a:p>
          <a:p>
            <a:pPr lvl="0" algn="just"/>
            <a:r>
              <a:rPr lang="hu-HU" sz="2400" b="1" dirty="0" smtClean="0">
                <a:solidFill>
                  <a:srgbClr val="FFFF00"/>
                </a:solidFill>
              </a:rPr>
              <a:t>a Vidámpark (6,5 ha) területével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55056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áblázat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7825255"/>
              </p:ext>
            </p:extLst>
          </p:nvPr>
        </p:nvGraphicFramePr>
        <p:xfrm>
          <a:off x="619427" y="983642"/>
          <a:ext cx="7920915" cy="497846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640305"/>
                <a:gridCol w="2640305"/>
                <a:gridCol w="2640305"/>
              </a:tblGrid>
              <a:tr h="1659488"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ORSZÁGHÁZ</a:t>
                      </a:r>
                      <a:endParaRPr lang="hu-H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07" marR="73607" marT="39040" marB="39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BUDAI</a:t>
                      </a:r>
                      <a:r>
                        <a:rPr lang="hu-HU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VÁR</a:t>
                      </a:r>
                      <a:endParaRPr lang="hu-H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07" marR="73607" marT="39040" marB="39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PAPP LÁSZLÓ SA </a:t>
                      </a:r>
                      <a:r>
                        <a:rPr lang="hu-HU" sz="15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saSPORTARÉNA</a:t>
                      </a:r>
                      <a:endParaRPr lang="hu-H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07" marR="73607" marT="39040" marB="39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9488"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MŰVÉSZETEK</a:t>
                      </a:r>
                      <a:r>
                        <a:rPr lang="hu-HU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PALOTÁJA</a:t>
                      </a:r>
                      <a:endParaRPr lang="hu-H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07" marR="73607" marT="39040" marB="39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PANNON PARK BIODÓM</a:t>
                      </a:r>
                      <a:endParaRPr lang="hu-H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07" marR="73607" marT="39040" marB="39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PUSKÁS FERENC ST STADION</a:t>
                      </a:r>
                      <a:endParaRPr lang="hu-H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07" marR="73607" marT="39040" marB="39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659488"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WESTEND CITY CENTER</a:t>
                      </a:r>
                      <a:endParaRPr lang="hu-H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07" marR="73607" marT="39040" marB="39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FTC</a:t>
                      </a:r>
                      <a:r>
                        <a:rPr lang="hu-HU" sz="15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u-H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GROUPAMA ARÉNA</a:t>
                      </a:r>
                      <a:endParaRPr lang="hu-H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07" marR="73607" marT="39040" marB="39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5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BÁLNA</a:t>
                      </a:r>
                      <a:endParaRPr lang="hu-HU" sz="15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3607" marR="73607" marT="39040" marB="3904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pic>
        <p:nvPicPr>
          <p:cNvPr id="20" name="Kép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 r="66785" b="67168"/>
          <a:stretch/>
        </p:blipFill>
        <p:spPr>
          <a:xfrm>
            <a:off x="896397" y="1244291"/>
            <a:ext cx="2029109" cy="1270791"/>
          </a:xfrm>
          <a:prstGeom prst="rect">
            <a:avLst/>
          </a:prstGeom>
        </p:spPr>
      </p:pic>
      <p:pic>
        <p:nvPicPr>
          <p:cNvPr id="24" name="Kép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96" r="66785" b="-1207"/>
          <a:stretch/>
        </p:blipFill>
        <p:spPr>
          <a:xfrm>
            <a:off x="955999" y="4571040"/>
            <a:ext cx="2029109" cy="1339342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83105" y="184178"/>
            <a:ext cx="2690799" cy="357948"/>
          </a:xfrm>
          <a:prstGeom prst="rect">
            <a:avLst/>
          </a:prstGeom>
          <a:solidFill>
            <a:srgbClr val="FFFF00"/>
          </a:solidFill>
        </p:spPr>
        <p:txBody>
          <a:bodyPr wrap="square" lIns="80165" tIns="40083" rIns="80165" bIns="40083" rtlCol="0">
            <a:spAutoFit/>
          </a:bodyPr>
          <a:lstStyle/>
          <a:p>
            <a:r>
              <a:rPr lang="hu-HU" b="1" dirty="0">
                <a:latin typeface="Arial" panose="020B0604020202020204" pitchFamily="34" charset="0"/>
                <a:cs typeface="Arial" panose="020B0604020202020204" pitchFamily="34" charset="0"/>
              </a:rPr>
              <a:t>LÉPTÉKBE HELYEZÉS</a:t>
            </a:r>
            <a:endParaRPr lang="hu-HU" sz="1200" b="1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églalap 13"/>
          <p:cNvSpPr/>
          <p:nvPr/>
        </p:nvSpPr>
        <p:spPr>
          <a:xfrm>
            <a:off x="0" y="6629893"/>
            <a:ext cx="9144000" cy="16329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hu-HU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1608" r="34387" b="67748"/>
          <a:stretch/>
        </p:blipFill>
        <p:spPr>
          <a:xfrm>
            <a:off x="3557445" y="1270214"/>
            <a:ext cx="2029109" cy="1270213"/>
          </a:xfrm>
          <a:prstGeom prst="rect">
            <a:avLst/>
          </a:prstGeom>
        </p:spPr>
      </p:pic>
      <p:pic>
        <p:nvPicPr>
          <p:cNvPr id="22" name="Kép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77" t="3484" r="2808" b="67123"/>
          <a:stretch/>
        </p:blipFill>
        <p:spPr>
          <a:xfrm>
            <a:off x="6428255" y="1239971"/>
            <a:ext cx="2029109" cy="1218368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98" t="72571" r="34387" b="-945"/>
          <a:stretch/>
        </p:blipFill>
        <p:spPr>
          <a:xfrm>
            <a:off x="3662327" y="4571041"/>
            <a:ext cx="2029109" cy="1176100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777" t="34366" r="6008" b="34395"/>
          <a:stretch/>
        </p:blipFill>
        <p:spPr>
          <a:xfrm>
            <a:off x="6299495" y="2920616"/>
            <a:ext cx="2029109" cy="1294899"/>
          </a:xfrm>
          <a:prstGeom prst="rect">
            <a:avLst/>
          </a:prstGeom>
        </p:spPr>
      </p:pic>
      <p:pic>
        <p:nvPicPr>
          <p:cNvPr id="28" name="Kép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10" t="75077" r="6275" b="-2711"/>
          <a:stretch/>
        </p:blipFill>
        <p:spPr>
          <a:xfrm>
            <a:off x="6189440" y="4578119"/>
            <a:ext cx="2029109" cy="1145479"/>
          </a:xfrm>
          <a:prstGeom prst="rect">
            <a:avLst/>
          </a:prstGeom>
        </p:spPr>
      </p:pic>
      <p:pic>
        <p:nvPicPr>
          <p:cNvPr id="2" name="Kép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1" t="40542" r="37079" b="40392"/>
          <a:stretch/>
        </p:blipFill>
        <p:spPr>
          <a:xfrm>
            <a:off x="3902754" y="2949429"/>
            <a:ext cx="1548254" cy="79261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08" t="41282" r="68951" b="41280"/>
          <a:stretch/>
        </p:blipFill>
        <p:spPr>
          <a:xfrm>
            <a:off x="1473087" y="3002246"/>
            <a:ext cx="1270793" cy="801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81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3600" dirty="0" smtClean="0"/>
              <a:t>Eddigi lépések: 2010 – 2014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112813"/>
          </a:xfrm>
        </p:spPr>
        <p:txBody>
          <a:bodyPr>
            <a:normAutofit fontScale="92500" lnSpcReduction="10000"/>
          </a:bodyPr>
          <a:lstStyle/>
          <a:p>
            <a:r>
              <a:rPr lang="hu-HU" b="1" dirty="0" smtClean="0"/>
              <a:t>Állatkert bővítése megtörtént</a:t>
            </a:r>
          </a:p>
          <a:p>
            <a:r>
              <a:rPr lang="hu-HU" dirty="0"/>
              <a:t>Koncepcióalkotás, alternatívák </a:t>
            </a:r>
            <a:r>
              <a:rPr lang="hu-HU" dirty="0" smtClean="0"/>
              <a:t>megvizsgálása</a:t>
            </a:r>
            <a:endParaRPr lang="hu-HU" dirty="0"/>
          </a:p>
          <a:p>
            <a:r>
              <a:rPr lang="hu-HU" dirty="0" smtClean="0"/>
              <a:t>Építési szabályozás módosítása</a:t>
            </a:r>
          </a:p>
          <a:p>
            <a:r>
              <a:rPr lang="hu-HU" dirty="0" smtClean="0"/>
              <a:t>Fővárosi beruházássá nyilvánítás</a:t>
            </a:r>
          </a:p>
          <a:p>
            <a:r>
              <a:rPr lang="hu-HU" dirty="0" smtClean="0"/>
              <a:t>100 M Ft fővárosi forrásból elkészültek:</a:t>
            </a:r>
          </a:p>
          <a:p>
            <a:pPr lvl="1"/>
            <a:r>
              <a:rPr lang="hu-HU" dirty="0"/>
              <a:t>s</a:t>
            </a:r>
            <a:r>
              <a:rPr lang="hu-HU" dirty="0" smtClean="0"/>
              <a:t>zabályozási környezet vizsgálata és javaslatok</a:t>
            </a:r>
          </a:p>
          <a:p>
            <a:pPr lvl="1"/>
            <a:r>
              <a:rPr lang="hu-HU" dirty="0"/>
              <a:t>m</a:t>
            </a:r>
            <a:r>
              <a:rPr lang="hu-HU" dirty="0" smtClean="0"/>
              <a:t>egvalósíthatósági tanulmány</a:t>
            </a:r>
          </a:p>
          <a:p>
            <a:pPr lvl="1"/>
            <a:r>
              <a:rPr lang="hu-HU" dirty="0"/>
              <a:t>e</a:t>
            </a:r>
            <a:r>
              <a:rPr lang="hu-HU" dirty="0" smtClean="0"/>
              <a:t>lőzetes környezeti hatásvizsgálat, más háttér tanulmányok, koncepciók (pl. állatvilág, növényzet, örökség)</a:t>
            </a:r>
          </a:p>
          <a:p>
            <a:pPr lvl="1"/>
            <a:r>
              <a:rPr lang="hu-HU" dirty="0"/>
              <a:t>t</a:t>
            </a:r>
            <a:r>
              <a:rPr lang="hu-HU" dirty="0" smtClean="0"/>
              <a:t>ervezés közbeszereztetése</a:t>
            </a:r>
          </a:p>
        </p:txBody>
      </p:sp>
    </p:spTree>
    <p:extLst>
      <p:ext uri="{BB962C8B-B14F-4D97-AF65-F5344CB8AC3E}">
        <p14:creationId xmlns:p14="http://schemas.microsoft.com/office/powerpoint/2010/main" val="409558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56984" cy="751351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hu-HU" sz="4000" dirty="0" smtClean="0"/>
              <a:t>Legfrissebb állapot: 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37341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b="1" dirty="0" smtClean="0"/>
              <a:t>MESEPARK </a:t>
            </a:r>
            <a:r>
              <a:rPr lang="hu-HU" dirty="0" smtClean="0"/>
              <a:t>fővárosi </a:t>
            </a:r>
            <a:r>
              <a:rPr lang="hu-HU" dirty="0"/>
              <a:t>beruházásként </a:t>
            </a:r>
            <a:r>
              <a:rPr lang="hu-HU" dirty="0" smtClean="0"/>
              <a:t>megkezdődött</a:t>
            </a:r>
            <a:r>
              <a:rPr lang="hu-HU" dirty="0"/>
              <a:t>, </a:t>
            </a:r>
            <a:r>
              <a:rPr lang="hu-HU" dirty="0" smtClean="0"/>
              <a:t>2013 óta </a:t>
            </a:r>
            <a:r>
              <a:rPr lang="hu-HU" b="1" dirty="0" smtClean="0"/>
              <a:t>folyik az építkezés. </a:t>
            </a:r>
            <a:r>
              <a:rPr lang="hu-HU" dirty="0" smtClean="0"/>
              <a:t>Mesevár és közművek építése,  belső-építészet és kiállítás tervezés készültség (40%). Előkészületben: háttérfunkciók, Mesevár </a:t>
            </a:r>
            <a:r>
              <a:rPr lang="hu-HU" dirty="0"/>
              <a:t>belsőépítészet és </a:t>
            </a:r>
            <a:r>
              <a:rPr lang="hu-HU" dirty="0" smtClean="0"/>
              <a:t>kiállítás, park</a:t>
            </a:r>
          </a:p>
          <a:p>
            <a:pPr marL="0" indent="0" algn="just">
              <a:buNone/>
            </a:pPr>
            <a:r>
              <a:rPr lang="hu-HU" b="1" dirty="0" smtClean="0"/>
              <a:t>PANNON PARK: tervezésre </a:t>
            </a:r>
            <a:r>
              <a:rPr lang="hu-HU" dirty="0"/>
              <a:t>kiírt uniós </a:t>
            </a:r>
            <a:r>
              <a:rPr lang="hu-HU" b="1" dirty="0" smtClean="0"/>
              <a:t>közbeszerzés sikeres. </a:t>
            </a:r>
            <a:r>
              <a:rPr lang="hu-HU" dirty="0" smtClean="0"/>
              <a:t>2014 </a:t>
            </a:r>
            <a:r>
              <a:rPr lang="hu-HU" dirty="0"/>
              <a:t>novemberben </a:t>
            </a:r>
            <a:r>
              <a:rPr lang="hu-HU" dirty="0" smtClean="0"/>
              <a:t>az </a:t>
            </a:r>
            <a:r>
              <a:rPr lang="hu-HU" dirty="0"/>
              <a:t>Állatkert szerződött </a:t>
            </a:r>
            <a:r>
              <a:rPr lang="hu-HU" dirty="0" smtClean="0"/>
              <a:t>a </a:t>
            </a:r>
            <a:r>
              <a:rPr lang="hu-HU" dirty="0"/>
              <a:t>MÉRTÉK </a:t>
            </a:r>
            <a:r>
              <a:rPr lang="hu-HU" dirty="0" smtClean="0"/>
              <a:t>Építészeti Stúdióval, folyik </a:t>
            </a:r>
            <a:r>
              <a:rPr lang="hu-HU" dirty="0"/>
              <a:t>a tervezés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1085459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u-HU" sz="3600" b="1" dirty="0" smtClean="0">
                <a:solidFill>
                  <a:srgbClr val="FF0000"/>
                </a:solidFill>
              </a:rPr>
              <a:t>ÖSSZEGZÉS AZ ÁLLATKERT FEJLESZTÉSÉRŐL</a:t>
            </a:r>
            <a:endParaRPr lang="hu-HU" sz="3600" b="1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512" y="1600200"/>
            <a:ext cx="8784976" cy="506916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marL="571500" indent="-571500" algn="just">
              <a:buFont typeface="+mj-lt"/>
              <a:buAutoNum type="romanUcPeriod"/>
            </a:pPr>
            <a:r>
              <a:rPr lang="hu-HU" b="1" dirty="0" smtClean="0">
                <a:solidFill>
                  <a:srgbClr val="006600"/>
                </a:solidFill>
              </a:rPr>
              <a:t>Az „ország első számú attrakciója” kibővült, </a:t>
            </a:r>
            <a:r>
              <a:rPr lang="hu-HU" b="1" dirty="0">
                <a:solidFill>
                  <a:srgbClr val="006600"/>
                </a:solidFill>
              </a:rPr>
              <a:t>még </a:t>
            </a:r>
            <a:r>
              <a:rPr lang="hu-HU" b="1" dirty="0" smtClean="0">
                <a:solidFill>
                  <a:srgbClr val="006600"/>
                </a:solidFill>
              </a:rPr>
              <a:t>nagyobb közönséget szolgál a jövőben.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hu-HU" b="1" dirty="0" smtClean="0">
                <a:solidFill>
                  <a:srgbClr val="006600"/>
                </a:solidFill>
              </a:rPr>
              <a:t>Világszínvonalú</a:t>
            </a:r>
            <a:r>
              <a:rPr lang="hu-HU" b="1" dirty="0">
                <a:solidFill>
                  <a:srgbClr val="006600"/>
                </a:solidFill>
              </a:rPr>
              <a:t>, rendkívüli vonzerejű </a:t>
            </a:r>
            <a:r>
              <a:rPr lang="hu-HU" b="1" dirty="0" smtClean="0">
                <a:solidFill>
                  <a:srgbClr val="006600"/>
                </a:solidFill>
              </a:rPr>
              <a:t>közösségi terek jönnek létre.</a:t>
            </a:r>
            <a:endParaRPr lang="hu-HU" b="1" dirty="0">
              <a:solidFill>
                <a:srgbClr val="006600"/>
              </a:solidFill>
            </a:endParaRPr>
          </a:p>
          <a:p>
            <a:pPr marL="571500" indent="-571500" algn="just">
              <a:buFont typeface="+mj-lt"/>
              <a:buAutoNum type="romanUcPeriod"/>
            </a:pPr>
            <a:r>
              <a:rPr lang="hu-HU" b="1" dirty="0">
                <a:solidFill>
                  <a:srgbClr val="006600"/>
                </a:solidFill>
              </a:rPr>
              <a:t>Jól halad az </a:t>
            </a:r>
            <a:r>
              <a:rPr lang="hu-HU" b="1" dirty="0" smtClean="0">
                <a:solidFill>
                  <a:srgbClr val="006600"/>
                </a:solidFill>
              </a:rPr>
              <a:t>előkészítés, </a:t>
            </a:r>
            <a:r>
              <a:rPr lang="hu-HU" b="1" dirty="0">
                <a:solidFill>
                  <a:srgbClr val="006600"/>
                </a:solidFill>
              </a:rPr>
              <a:t>sőt már egyes részek megvalósítása is. </a:t>
            </a:r>
          </a:p>
          <a:p>
            <a:pPr marL="571500" indent="-571500" algn="just">
              <a:buFont typeface="+mj-lt"/>
              <a:buAutoNum type="romanUcPeriod"/>
            </a:pPr>
            <a:r>
              <a:rPr lang="hu-HU" b="1" dirty="0" smtClean="0">
                <a:solidFill>
                  <a:srgbClr val="006600"/>
                </a:solidFill>
              </a:rPr>
              <a:t>A </a:t>
            </a:r>
            <a:r>
              <a:rPr lang="hu-HU" b="1" dirty="0">
                <a:solidFill>
                  <a:srgbClr val="006600"/>
                </a:solidFill>
              </a:rPr>
              <a:t>Kormány  döntése nyomán 2016-ban </a:t>
            </a:r>
            <a:r>
              <a:rPr lang="hu-HU" b="1" dirty="0" smtClean="0">
                <a:solidFill>
                  <a:srgbClr val="006600"/>
                </a:solidFill>
              </a:rPr>
              <a:t>elkészül a Mesepark és 2018-19-ben a Pannon Park. </a:t>
            </a:r>
          </a:p>
        </p:txBody>
      </p:sp>
    </p:spTree>
    <p:extLst>
      <p:ext uri="{BB962C8B-B14F-4D97-AF65-F5344CB8AC3E}">
        <p14:creationId xmlns:p14="http://schemas.microsoft.com/office/powerpoint/2010/main" val="110885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hu-HU" sz="4000" dirty="0" smtClean="0"/>
              <a:t>Az Állatkert az ország kedvence</a:t>
            </a:r>
            <a:endParaRPr lang="hu-HU" sz="4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7 generáció másfél </a:t>
            </a:r>
            <a:r>
              <a:rPr lang="hu-HU" b="1" dirty="0" smtClean="0"/>
              <a:t>évszázados hagyománya</a:t>
            </a:r>
          </a:p>
          <a:p>
            <a:r>
              <a:rPr lang="hu-HU" dirty="0" smtClean="0"/>
              <a:t>műemlék</a:t>
            </a:r>
            <a:r>
              <a:rPr lang="hu-HU" dirty="0"/>
              <a:t>, természetvédelmi terület, </a:t>
            </a:r>
            <a:r>
              <a:rPr lang="hu-HU" dirty="0" smtClean="0"/>
              <a:t>ICOMOS, </a:t>
            </a:r>
            <a:r>
              <a:rPr lang="hu-HU" dirty="0" err="1" smtClean="0"/>
              <a:t>Europa</a:t>
            </a:r>
            <a:r>
              <a:rPr lang="hu-HU" dirty="0" smtClean="0"/>
              <a:t> </a:t>
            </a:r>
            <a:r>
              <a:rPr lang="hu-HU" dirty="0" err="1" smtClean="0"/>
              <a:t>Nostra</a:t>
            </a:r>
            <a:r>
              <a:rPr lang="hu-HU" dirty="0" smtClean="0"/>
              <a:t>, Magyar </a:t>
            </a:r>
            <a:r>
              <a:rPr lang="hu-HU" dirty="0"/>
              <a:t>Örökség, </a:t>
            </a:r>
            <a:r>
              <a:rPr lang="hu-HU" dirty="0" smtClean="0"/>
              <a:t>Magyar </a:t>
            </a:r>
            <a:r>
              <a:rPr lang="hu-HU" dirty="0" err="1" smtClean="0"/>
              <a:t>Brand</a:t>
            </a:r>
            <a:r>
              <a:rPr lang="hu-HU" dirty="0"/>
              <a:t>, </a:t>
            </a:r>
            <a:r>
              <a:rPr lang="hu-HU" dirty="0" err="1"/>
              <a:t>Prima</a:t>
            </a:r>
            <a:r>
              <a:rPr lang="hu-HU" dirty="0"/>
              <a:t> </a:t>
            </a:r>
            <a:r>
              <a:rPr lang="hu-HU" dirty="0" err="1" smtClean="0"/>
              <a:t>Primissima</a:t>
            </a:r>
            <a:r>
              <a:rPr lang="hu-HU" dirty="0" smtClean="0"/>
              <a:t> díjak</a:t>
            </a:r>
          </a:p>
          <a:p>
            <a:r>
              <a:rPr lang="hu-HU" b="1" dirty="0" smtClean="0"/>
              <a:t>az elmúlt 100 évben </a:t>
            </a:r>
            <a:r>
              <a:rPr lang="hu-HU" b="1" dirty="0"/>
              <a:t>100 </a:t>
            </a:r>
            <a:r>
              <a:rPr lang="hu-HU" b="1" dirty="0" smtClean="0"/>
              <a:t>millió látogató</a:t>
            </a:r>
          </a:p>
          <a:p>
            <a:r>
              <a:rPr lang="hu-HU" b="1" dirty="0"/>
              <a:t>Az Állatkert fejlesztése </a:t>
            </a:r>
            <a:r>
              <a:rPr lang="hu-HU" b="1" dirty="0" smtClean="0"/>
              <a:t>kapcsolódik</a:t>
            </a:r>
          </a:p>
          <a:p>
            <a:pPr marL="0" indent="0">
              <a:buNone/>
            </a:pPr>
            <a:r>
              <a:rPr lang="hu-HU" b="1" dirty="0"/>
              <a:t>	</a:t>
            </a:r>
            <a:r>
              <a:rPr lang="hu-HU" b="1" dirty="0" smtClean="0"/>
              <a:t>a Liget megújulásához</a:t>
            </a:r>
          </a:p>
          <a:p>
            <a:pPr marL="0" indent="0">
              <a:buNone/>
            </a:pPr>
            <a:r>
              <a:rPr lang="hu-HU" b="1" dirty="0" smtClean="0"/>
              <a:t>	</a:t>
            </a:r>
            <a:r>
              <a:rPr lang="hu-HU" b="1" dirty="0"/>
              <a:t>	</a:t>
            </a:r>
          </a:p>
        </p:txBody>
      </p:sp>
      <p:pic>
        <p:nvPicPr>
          <p:cNvPr id="4" name="Kép 3" descr="Másolat - Zoo_Logo_Color_RG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365104"/>
            <a:ext cx="1318468" cy="2012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89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449132"/>
              </p:ext>
            </p:extLst>
          </p:nvPr>
        </p:nvGraphicFramePr>
        <p:xfrm>
          <a:off x="-78787" y="188640"/>
          <a:ext cx="9301574" cy="6552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2726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4729" y="372345"/>
            <a:ext cx="9144000" cy="4961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Folyamatábra: Lyukszalag 2"/>
          <p:cNvSpPr/>
          <p:nvPr/>
        </p:nvSpPr>
        <p:spPr>
          <a:xfrm>
            <a:off x="1973994" y="2852936"/>
            <a:ext cx="2520280" cy="936104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gency FB" pitchFamily="34" charset="0"/>
              </a:rPr>
              <a:t>Állatkert</a:t>
            </a:r>
            <a:endParaRPr lang="hu-HU" sz="2800" dirty="0">
              <a:latin typeface="Agency FB" pitchFamily="34" charset="0"/>
            </a:endParaRPr>
          </a:p>
        </p:txBody>
      </p:sp>
      <p:sp>
        <p:nvSpPr>
          <p:cNvPr id="4" name="Folyamatábra: Lyukszalag 3"/>
          <p:cNvSpPr/>
          <p:nvPr/>
        </p:nvSpPr>
        <p:spPr>
          <a:xfrm>
            <a:off x="5364088" y="2564903"/>
            <a:ext cx="1152128" cy="778635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400" dirty="0" smtClean="0">
                <a:latin typeface="Agency FB" pitchFamily="34" charset="0"/>
              </a:rPr>
              <a:t>Mesepark</a:t>
            </a:r>
            <a:endParaRPr lang="hu-HU" dirty="0">
              <a:latin typeface="Agency FB" pitchFamily="34" charset="0"/>
            </a:endParaRPr>
          </a:p>
        </p:txBody>
      </p:sp>
      <p:sp>
        <p:nvSpPr>
          <p:cNvPr id="5" name="Folyamatábra: Lyukszalag 4"/>
          <p:cNvSpPr/>
          <p:nvPr/>
        </p:nvSpPr>
        <p:spPr>
          <a:xfrm>
            <a:off x="7020272" y="2681239"/>
            <a:ext cx="1656184" cy="1107801"/>
          </a:xfrm>
          <a:prstGeom prst="flowChartPunchedTap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hu-HU" sz="2800" dirty="0" smtClean="0">
                <a:latin typeface="Agency FB" pitchFamily="34" charset="0"/>
              </a:rPr>
              <a:t>Pannon Park</a:t>
            </a:r>
            <a:endParaRPr lang="hu-HU" sz="2800" dirty="0">
              <a:latin typeface="Agency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64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 fontScale="90000"/>
          </a:bodyPr>
          <a:lstStyle/>
          <a:p>
            <a:r>
              <a:rPr lang="hu-HU" dirty="0" smtClean="0"/>
              <a:t>ÉRTÉKVÉDELEM ÉS ÉRTÉKTEREMTÉS</a:t>
            </a:r>
            <a:endParaRPr lang="hu-HU" dirty="0"/>
          </a:p>
        </p:txBody>
      </p:sp>
      <p:sp>
        <p:nvSpPr>
          <p:cNvPr id="6" name="Tartalom helye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az állatkerti hagyomány őrzéséhez, </a:t>
            </a:r>
            <a:r>
              <a:rPr lang="hu-HU" b="1" dirty="0"/>
              <a:t>emblematikus állatok megtartásához </a:t>
            </a:r>
            <a:r>
              <a:rPr lang="hu-HU" dirty="0"/>
              <a:t>(pl. elefánt) a korszerűsítés elengedhetetlen</a:t>
            </a:r>
          </a:p>
          <a:p>
            <a:r>
              <a:rPr lang="hu-HU" dirty="0"/>
              <a:t>a  Széchényi Fürdőben </a:t>
            </a:r>
            <a:r>
              <a:rPr lang="hu-HU" b="1" dirty="0"/>
              <a:t>elpazarolt termál-hő és víz </a:t>
            </a:r>
            <a:r>
              <a:rPr lang="hu-HU" dirty="0"/>
              <a:t>különleges adottság </a:t>
            </a:r>
          </a:p>
          <a:p>
            <a:r>
              <a:rPr lang="hu-HU" dirty="0"/>
              <a:t>a világ legszebb műemlék állatkertjét </a:t>
            </a:r>
            <a:r>
              <a:rPr lang="hu-HU" b="1" dirty="0"/>
              <a:t>csak minőségi megoldásokkal </a:t>
            </a:r>
            <a:r>
              <a:rPr lang="hu-HU" dirty="0"/>
              <a:t>érdemes kiegészíteni</a:t>
            </a:r>
          </a:p>
          <a:p>
            <a:pPr marL="0" indent="0" algn="just">
              <a:buNone/>
            </a:pPr>
            <a:r>
              <a:rPr lang="hu-HU" b="1" dirty="0" smtClean="0"/>
              <a:t>Hiánypótló, egyedülálló, világszínvonalú, sajátosan hazai tematikájú családi élményparkká alakítjuk az új részeket.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4817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hu-HU" b="1" dirty="0" smtClean="0"/>
              <a:t>Céldátumok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052736"/>
            <a:ext cx="4038600" cy="5073427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b="1" dirty="0" smtClean="0"/>
              <a:t>2016</a:t>
            </a:r>
            <a:r>
              <a:rPr lang="hu-HU" sz="3600" dirty="0" smtClean="0"/>
              <a:t>	</a:t>
            </a:r>
          </a:p>
          <a:p>
            <a:pPr marL="0" indent="0">
              <a:buNone/>
            </a:pPr>
            <a:r>
              <a:rPr lang="hu-HU" sz="3600" dirty="0" smtClean="0"/>
              <a:t>Mesepark átadása</a:t>
            </a:r>
          </a:p>
          <a:p>
            <a:pPr marL="0" indent="0">
              <a:buNone/>
            </a:pPr>
            <a:r>
              <a:rPr lang="hu-HU" sz="3200" b="1" dirty="0" smtClean="0"/>
              <a:t>(150 </a:t>
            </a:r>
            <a:r>
              <a:rPr lang="hu-HU" sz="3200" dirty="0" smtClean="0"/>
              <a:t>éves az Állatkert!)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427984" y="1052736"/>
            <a:ext cx="4258816" cy="5073427"/>
          </a:xfrm>
        </p:spPr>
        <p:txBody>
          <a:bodyPr/>
          <a:lstStyle/>
          <a:p>
            <a:pPr marL="0" indent="0" algn="ctr">
              <a:buNone/>
            </a:pPr>
            <a:r>
              <a:rPr lang="hu-HU" sz="3600" b="1" dirty="0" smtClean="0"/>
              <a:t>2018-19</a:t>
            </a:r>
            <a:r>
              <a:rPr lang="hu-HU" sz="3600" dirty="0"/>
              <a:t>	</a:t>
            </a:r>
            <a:endParaRPr lang="hu-HU" sz="3600" dirty="0" smtClean="0"/>
          </a:p>
          <a:p>
            <a:pPr marL="0" indent="0">
              <a:buNone/>
            </a:pPr>
            <a:r>
              <a:rPr lang="hu-HU" sz="3600" dirty="0" smtClean="0"/>
              <a:t>Pannon </a:t>
            </a:r>
            <a:r>
              <a:rPr lang="hu-HU" sz="3600" dirty="0"/>
              <a:t>Park átadása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908920"/>
            <a:ext cx="4283968" cy="3933056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636912"/>
            <a:ext cx="4006017" cy="422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04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r>
              <a:rPr lang="hu-HU" dirty="0" smtClean="0"/>
              <a:t>2+</a:t>
            </a:r>
            <a:r>
              <a:rPr lang="hu-HU" dirty="0" err="1" smtClean="0"/>
              <a:t>2</a:t>
            </a:r>
            <a:r>
              <a:rPr lang="hu-HU" dirty="0" smtClean="0"/>
              <a:t>+1 „termék”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smtClean="0"/>
              <a:t>Gyökeresen új, </a:t>
            </a:r>
            <a:r>
              <a:rPr lang="hu-HU" dirty="0"/>
              <a:t>a 22. </a:t>
            </a:r>
            <a:r>
              <a:rPr lang="hu-HU" dirty="0" smtClean="0"/>
              <a:t>században is vonzó és használható nagyvárosi közösségi terek: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rgbClr val="C00000"/>
                </a:solidFill>
              </a:rPr>
              <a:t>MESEPARK - kisgyerekes családok </a:t>
            </a:r>
            <a:r>
              <a:rPr lang="hu-HU" dirty="0">
                <a:solidFill>
                  <a:srgbClr val="C00000"/>
                </a:solidFill>
              </a:rPr>
              <a:t>játék- és </a:t>
            </a:r>
            <a:r>
              <a:rPr lang="hu-HU" dirty="0" smtClean="0">
                <a:solidFill>
                  <a:srgbClr val="C00000"/>
                </a:solidFill>
              </a:rPr>
              <a:t>állatkertje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>
                <a:solidFill>
                  <a:srgbClr val="C00000"/>
                </a:solidFill>
              </a:rPr>
              <a:t>PANNON PARK – Európa legnagyobb </a:t>
            </a:r>
            <a:r>
              <a:rPr lang="hu-HU" dirty="0" err="1" smtClean="0">
                <a:solidFill>
                  <a:srgbClr val="C00000"/>
                </a:solidFill>
              </a:rPr>
              <a:t>biodómja</a:t>
            </a:r>
            <a:endParaRPr lang="hu-HU" dirty="0" smtClean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hu-HU" dirty="0" smtClean="0"/>
              <a:t>Kiszolgáló létesítmények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3. </a:t>
            </a:r>
            <a:r>
              <a:rPr lang="hu-HU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 Látogatóközpont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(méltó fogadóépület)</a:t>
            </a:r>
          </a:p>
          <a:p>
            <a:pPr marL="0" indent="0">
              <a:buNone/>
            </a:pP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4.   Új kiszolgáló háttérzóna</a:t>
            </a:r>
            <a:endParaRPr lang="hu-HU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5.   </a:t>
            </a:r>
            <a:r>
              <a:rPr lang="hu-HU" b="1" dirty="0" smtClean="0">
                <a:solidFill>
                  <a:schemeClr val="accent6">
                    <a:lumMod val="50000"/>
                  </a:schemeClr>
                </a:solidFill>
              </a:rPr>
              <a:t>Nagy parkoló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</a:rPr>
              <a:t>a Liget egészét szolgálva</a:t>
            </a:r>
          </a:p>
        </p:txBody>
      </p:sp>
    </p:spTree>
    <p:extLst>
      <p:ext uri="{BB962C8B-B14F-4D97-AF65-F5344CB8AC3E}">
        <p14:creationId xmlns:p14="http://schemas.microsoft.com/office/powerpoint/2010/main" val="413421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hu-HU" sz="3600" dirty="0"/>
              <a:t>A program első fő terméke: </a:t>
            </a:r>
            <a:br>
              <a:rPr lang="hu-HU" sz="3600" dirty="0"/>
            </a:br>
            <a:r>
              <a:rPr lang="hu-HU" sz="3600" b="1" dirty="0"/>
              <a:t>A MESEPARK </a:t>
            </a:r>
            <a:endParaRPr lang="hu-HU" sz="36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hu-HU" b="1" dirty="0" smtClean="0"/>
              <a:t>Új </a:t>
            </a:r>
            <a:r>
              <a:rPr lang="hu-HU" dirty="0" smtClean="0"/>
              <a:t>„</a:t>
            </a:r>
            <a:r>
              <a:rPr lang="hu-HU" b="1" dirty="0" smtClean="0"/>
              <a:t>kötelező </a:t>
            </a:r>
            <a:r>
              <a:rPr lang="hu-HU" b="1" dirty="0"/>
              <a:t>családi </a:t>
            </a:r>
            <a:r>
              <a:rPr lang="hu-HU" b="1" dirty="0" smtClean="0"/>
              <a:t>program</a:t>
            </a:r>
            <a:r>
              <a:rPr lang="hu-HU" dirty="0" smtClean="0"/>
              <a:t>”, önálló kis témapark a </a:t>
            </a:r>
            <a:r>
              <a:rPr lang="hu-HU" b="1" dirty="0" smtClean="0"/>
              <a:t>magyar </a:t>
            </a:r>
            <a:r>
              <a:rPr lang="hu-HU" b="1" dirty="0"/>
              <a:t>mesék </a:t>
            </a:r>
            <a:r>
              <a:rPr lang="hu-HU" b="1" dirty="0" smtClean="0"/>
              <a:t>állat-hőseire </a:t>
            </a:r>
            <a:r>
              <a:rPr lang="hu-HU" dirty="0" smtClean="0"/>
              <a:t>alapozva, kb</a:t>
            </a:r>
            <a:r>
              <a:rPr lang="hu-HU" dirty="0"/>
              <a:t>. 1,5 hektáron </a:t>
            </a:r>
            <a:endParaRPr lang="hu-HU" dirty="0" smtClean="0"/>
          </a:p>
          <a:p>
            <a:pPr marL="0" indent="0" algn="just">
              <a:buNone/>
            </a:pPr>
            <a:r>
              <a:rPr lang="hu-HU" b="1" dirty="0" smtClean="0"/>
              <a:t>Elsődleges célcsoport: 3-10 éves gyerekek és családjaik. </a:t>
            </a:r>
            <a:r>
              <a:rPr lang="hu-HU" dirty="0" smtClean="0"/>
              <a:t>Az ország első 20 turisztikai attrakciójának egyike lesz</a:t>
            </a:r>
          </a:p>
          <a:p>
            <a:pPr marL="0" indent="0">
              <a:buNone/>
            </a:pPr>
            <a:r>
              <a:rPr lang="hu-HU" b="1" dirty="0"/>
              <a:t>A MESEPARK </a:t>
            </a:r>
            <a:r>
              <a:rPr lang="hu-HU" b="1" dirty="0" smtClean="0"/>
              <a:t>ELEMEI</a:t>
            </a:r>
          </a:p>
          <a:p>
            <a:pPr marL="0" indent="0" algn="just">
              <a:buNone/>
            </a:pPr>
            <a:r>
              <a:rPr lang="hu-HU" dirty="0" smtClean="0"/>
              <a:t>Mesevár, </a:t>
            </a:r>
            <a:r>
              <a:rPr lang="hu-HU" dirty="0"/>
              <a:t>állatsimogatók, házi- és cuki állatok bemutatói, egyedi mese-játszóterek, gyerek-lovarda, istálló, állatterápia, </a:t>
            </a:r>
            <a:r>
              <a:rPr lang="hu-HU" dirty="0" smtClean="0"/>
              <a:t>madárkórház</a:t>
            </a:r>
            <a:r>
              <a:rPr lang="hu-HU" dirty="0"/>
              <a:t>, vurstli-nosztalgia játéküzemek, pl. Körhinta, komfort-létesítmények + tematikus vendéglátás</a:t>
            </a: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318719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E48470125EF21C45BE3032C5E9DCD26E" ma:contentTypeVersion="7" ma:contentTypeDescription="Új dokumentum létrehozása." ma:contentTypeScope="" ma:versionID="cb3fb42b175a69ed614eb08c9fa758b6">
  <xsd:schema xmlns:xsd="http://www.w3.org/2001/XMLSchema" xmlns:xs="http://www.w3.org/2001/XMLSchema" xmlns:p="http://schemas.microsoft.com/office/2006/metadata/properties" xmlns:ns1="http://schemas.microsoft.com/sharepoint/v3" xmlns:ns2="076a69f7-d516-4c54-bf0e-1c55319ec8b0" targetNamespace="http://schemas.microsoft.com/office/2006/metadata/properties" ma:root="true" ma:fieldsID="cc315078b6b355a410b542064f8999ed" ns1:_="" ns2:_="">
    <xsd:import namespace="http://schemas.microsoft.com/sharepoint/v3"/>
    <xsd:import namespace="076a69f7-d516-4c54-bf0e-1c55319ec8b0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TaxCatchAll" minOccurs="0"/>
                <xsd:element ref="ns1:RatedBy" minOccurs="0"/>
                <xsd:element ref="ns1:Ratings" minOccurs="0"/>
                <xsd:element ref="ns1:LikesCount" minOccurs="0"/>
                <xsd:element ref="ns1:LikedB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Ütemezett kezdődátum" ma:internalName="PublishingStartDate">
      <xsd:simpleType>
        <xsd:restriction base="dms:Unknown"/>
      </xsd:simpleType>
    </xsd:element>
    <xsd:element name="PublishingExpirationDate" ma:index="9" nillable="true" ma:displayName="Ütemezett záródátum" ma:internalName="PublishingExpirationDate">
      <xsd:simpleType>
        <xsd:restriction base="dms:Unknown"/>
      </xsd:simpleType>
    </xsd:element>
    <xsd:element name="RatedBy" ma:index="11" nillable="true" ma:displayName="Minősítők" ma:description="Az elemet minősítő felhasználók." ma:hidden="true" ma:list="UserInfo" ma:internalName="Rat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Ratings" ma:index="12" nillable="true" ma:displayName="Felhasználói minősítések" ma:description="Az elem felhasználói minősítései" ma:hidden="true" ma:internalName="Ratings">
      <xsd:simpleType>
        <xsd:restriction base="dms:Note"/>
      </xsd:simpleType>
    </xsd:element>
    <xsd:element name="LikesCount" ma:index="13" nillable="true" ma:displayName="Tetszésnyilvánítások száma" ma:internalName="LikesCount">
      <xsd:simpleType>
        <xsd:restriction base="dms:Unknown"/>
      </xsd:simpleType>
    </xsd:element>
    <xsd:element name="LikedBy" ma:index="14" nillable="true" ma:displayName="Felhasználók, akiknek tetszett" ma:hidden="true" ma:list="UserInfo" ma:internalName="LikedBy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6a69f7-d516-4c54-bf0e-1c55319ec8b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list="{281a3812-de55-49da-bbc4-0ab842cdc506}" ma:internalName="TaxCatchAll" ma:showField="CatchAllData" ma:web="076a69f7-d516-4c54-bf0e-1c55319ec8b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kesCount xmlns="http://schemas.microsoft.com/sharepoint/v3" xsi:nil="true"/>
    <Ratings xmlns="http://schemas.microsoft.com/sharepoint/v3" xsi:nil="true"/>
    <TaxCatchAll xmlns="076a69f7-d516-4c54-bf0e-1c55319ec8b0"/>
    <LikedBy xmlns="http://schemas.microsoft.com/sharepoint/v3">
      <UserInfo>
        <DisplayName/>
        <AccountId xsi:nil="true"/>
        <AccountType/>
      </UserInfo>
    </LikedBy>
    <PublishingExpirationDate xmlns="http://schemas.microsoft.com/sharepoint/v3" xsi:nil="true"/>
    <PublishingStartDate xmlns="http://schemas.microsoft.com/sharepoint/v3" xsi:nil="true"/>
    <RatedBy xmlns="http://schemas.microsoft.com/sharepoint/v3">
      <UserInfo>
        <DisplayName/>
        <AccountId xsi:nil="true"/>
        <AccountType/>
      </UserInfo>
    </RatedBy>
  </documentManagement>
</p:properties>
</file>

<file path=customXml/itemProps1.xml><?xml version="1.0" encoding="utf-8"?>
<ds:datastoreItem xmlns:ds="http://schemas.openxmlformats.org/officeDocument/2006/customXml" ds:itemID="{E3D2BC34-67A4-4D62-BB97-D4C289ED688B}"/>
</file>

<file path=customXml/itemProps2.xml><?xml version="1.0" encoding="utf-8"?>
<ds:datastoreItem xmlns:ds="http://schemas.openxmlformats.org/officeDocument/2006/customXml" ds:itemID="{1FD79B3E-14EA-4B2D-A666-54AE92DE4CF5}"/>
</file>

<file path=customXml/itemProps3.xml><?xml version="1.0" encoding="utf-8"?>
<ds:datastoreItem xmlns:ds="http://schemas.openxmlformats.org/officeDocument/2006/customXml" ds:itemID="{325F2D4F-D30C-44C2-80F9-EFB2B8DC38B4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12332</TotalTime>
  <Words>734</Words>
  <Application>Microsoft Office PowerPoint</Application>
  <PresentationFormat>Diavetítés a képernyőre (4:3 oldalarány)</PresentationFormat>
  <Paragraphs>107</Paragraphs>
  <Slides>23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MS Mincho</vt:lpstr>
      <vt:lpstr>Agency FB</vt:lpstr>
      <vt:lpstr>Arial</vt:lpstr>
      <vt:lpstr>Calibri</vt:lpstr>
      <vt:lpstr>Times New Roman</vt:lpstr>
      <vt:lpstr>Wingdings</vt:lpstr>
      <vt:lpstr>Office-téma</vt:lpstr>
      <vt:lpstr>PowerPoint bemutató</vt:lpstr>
      <vt:lpstr>PowerPoint bemutató</vt:lpstr>
      <vt:lpstr>Az Állatkert az ország kedvence</vt:lpstr>
      <vt:lpstr>PowerPoint bemutató</vt:lpstr>
      <vt:lpstr>PowerPoint bemutató</vt:lpstr>
      <vt:lpstr>ÉRTÉKVÉDELEM ÉS ÉRTÉKTEREMTÉS</vt:lpstr>
      <vt:lpstr>Céldátumok </vt:lpstr>
      <vt:lpstr>2+2+1 „termék”</vt:lpstr>
      <vt:lpstr>A program első fő terméke:  A MESEPARK </vt:lpstr>
      <vt:lpstr>PowerPoint bemutató</vt:lpstr>
      <vt:lpstr>PowerPoint bemutató</vt:lpstr>
      <vt:lpstr>PowerPoint bemutató</vt:lpstr>
      <vt:lpstr>A program második fő terméke:  A PANNON PARK</vt:lpstr>
      <vt:lpstr>PANNON PARK ELEMEI</vt:lpstr>
      <vt:lpstr>PowerPoint bemutató</vt:lpstr>
      <vt:lpstr>PowerPoint bemutató</vt:lpstr>
      <vt:lpstr>A fejlesztési programot érdemes megvalósítani</vt:lpstr>
      <vt:lpstr>PowerPoint bemutató</vt:lpstr>
      <vt:lpstr>PowerPoint bemutató</vt:lpstr>
      <vt:lpstr>PowerPoint bemutató</vt:lpstr>
      <vt:lpstr>Eddigi lépések: 2010 – 2014</vt:lpstr>
      <vt:lpstr>Legfrissebb állapot: </vt:lpstr>
      <vt:lpstr>ÖSSZEGZÉS AZ ÁLLATKERT FEJLESZTÉSÉRŐL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állatkert fejlesztése a volt vidámparki területen - prezentáció</dc:title>
  <dc:creator>Persányi Miklós</dc:creator>
  <cp:lastModifiedBy>Schmidt Gábor dr.</cp:lastModifiedBy>
  <cp:revision>229</cp:revision>
  <dcterms:created xsi:type="dcterms:W3CDTF">2015-01-09T22:03:04Z</dcterms:created>
  <dcterms:modified xsi:type="dcterms:W3CDTF">2015-01-30T08:27:53Z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0x010100E48470125EF21C45BE3032C5E9DCD26E</vt:lpwstr>
  </property>
</Properties>
</file>