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67" r:id="rId8"/>
    <p:sldId id="268" r:id="rId9"/>
    <p:sldId id="269" r:id="rId10"/>
    <p:sldId id="273" r:id="rId11"/>
    <p:sldId id="271" r:id="rId12"/>
    <p:sldId id="272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87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970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03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062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79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60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23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08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5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2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01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3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52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28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6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0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74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035F6B-15F1-4272-AF71-6C6473319262}" type="datetimeFigureOut">
              <a:rPr lang="hu-HU" smtClean="0"/>
              <a:t>2023. 05. 22.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AE6D-EF78-4D23-8DC5-EB060B5B87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709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adam@nagydr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7E90DC7-639B-40E9-A970-837ABDEF3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9149350" cy="868026"/>
          </a:xfrm>
        </p:spPr>
        <p:txBody>
          <a:bodyPr>
            <a:normAutofit/>
          </a:bodyPr>
          <a:lstStyle/>
          <a:p>
            <a:r>
              <a:rPr lang="hu-HU" sz="4800" b="1" cap="small"/>
              <a:t>Mindannyiunk hangja </a:t>
            </a:r>
            <a:endParaRPr lang="hu-HU" sz="48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EF64B1-A2D3-4C77-8877-DEB1F389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6" y="5722374"/>
            <a:ext cx="9149349" cy="487924"/>
          </a:xfrm>
        </p:spPr>
        <p:txBody>
          <a:bodyPr>
            <a:normAutofit/>
          </a:bodyPr>
          <a:lstStyle/>
          <a:p>
            <a:r>
              <a:rPr lang="hu-HU"/>
              <a:t>Budapest ifjúságpolitikai elképzelései </a:t>
            </a:r>
          </a:p>
          <a:p>
            <a:endParaRPr lang="hu-HU" dirty="0"/>
          </a:p>
        </p:txBody>
      </p:sp>
      <p:pic>
        <p:nvPicPr>
          <p:cNvPr id="7" name="Kép 6" descr="A képen Betűtípus, szimbólum, Grafika, embléma látható&#10;&#10;Automatikusan generált leírás">
            <a:extLst>
              <a:ext uri="{FF2B5EF4-FFF2-40B4-BE49-F238E27FC236}">
                <a16:creationId xmlns:a16="http://schemas.microsoft.com/office/drawing/2014/main" id="{979D7D4A-2551-2654-E373-D8E3BC45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640081"/>
            <a:ext cx="4719486" cy="32918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687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EAA88C-D14B-4933-BF79-663FE6FB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6. Főpolgármesteri fogadóóra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BE12F4-64A3-4E83-A0C9-EE566040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57082"/>
            <a:ext cx="9986029" cy="449131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Nem csak a fiatalok nem értik az önkormányzatot, de közösséget érintő vagy egyéni problémáik sem jutnak el a döntéshozókig. </a:t>
            </a:r>
          </a:p>
          <a:p>
            <a:pPr algn="just"/>
            <a:r>
              <a:rPr lang="hu-HU" dirty="0"/>
              <a:t>Helsinkiben a város döntéshozói, a polgármester és az alpolgármester évente kétszer nyitott fogadóórákat tartanak a helyi fiataloknak, abból a célból, hogy minél jobban megismerhessék az ifjúság véleményét, javaslataikat, ötleteiket, illetve problémáikat. Ezeken a fiatalok több kezdeményezést is felvethetnek, valamint konstruktív kritikákat is megfogalmazhatnak és betekintést nyerhetnek a városvezetés munkájába (mivel jár egy város irányítása). </a:t>
            </a:r>
          </a:p>
          <a:p>
            <a:pPr algn="just"/>
            <a:r>
              <a:rPr lang="hu-HU" dirty="0"/>
              <a:t>Megalkotható egy online felület, ahol a fiatal tehet fel jellemzően közösséget tartalmazó kérdéseket, fogalmazhat meg problémákat. Ezeket online formában válaszolják meg kéthavonta egyszer a főpolgármester vagy az illetékes főpolgármester-helyettesek. A videók kikerülnek a netre.</a:t>
            </a:r>
          </a:p>
          <a:p>
            <a:pPr algn="just"/>
            <a:r>
              <a:rPr lang="hu-HU" i="1" dirty="0"/>
              <a:t>Státusza: Projektterv kidolgozására és megvalósítására vár.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064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8332F1-4915-4778-98F0-936B818B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7. </a:t>
            </a:r>
            <a:r>
              <a:rPr lang="hu-HU" b="1" dirty="0" err="1"/>
              <a:t>Ditziput</a:t>
            </a:r>
            <a:r>
              <a:rPr lang="hu-HU" b="1" dirty="0"/>
              <a:t> – gyermekjátékváros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EECE91-C145-438B-9851-A4A0A276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30188"/>
            <a:ext cx="10102570" cy="45182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gyermekjátékváros célja, hogy a 8-12 éves gyermekekkel megismertesse a demokratikusan működő társadalmat, megmutassuk, hogyan épül fel egy jól működő város, mit jelent a pénz és a „munka” fogalma. </a:t>
            </a:r>
          </a:p>
          <a:p>
            <a:pPr algn="just"/>
            <a:r>
              <a:rPr lang="hu-HU" dirty="0"/>
              <a:t>A 10 napos tábor egy adott tematika köré épül, és a gyermekeket elrepítjük az adott korba, vagy egy ismeretlen országba. </a:t>
            </a:r>
          </a:p>
          <a:p>
            <a:pPr algn="just"/>
            <a:r>
              <a:rPr lang="hu-HU" dirty="0"/>
              <a:t>A játékvárosban a demokratikus intézmények és folyamatok működését tanulják meg a résztvevők, több ilyen intézmény is azért felelős, hogy a városban demokratikus rend uralkodjon (önkormányzat, választási iroda, bíróság, rendőrség). </a:t>
            </a:r>
          </a:p>
          <a:p>
            <a:pPr algn="just"/>
            <a:r>
              <a:rPr lang="hu-HU" dirty="0"/>
              <a:t>A választási irodának az első három nap van munkája, amíg a gyermekekből megválasztásra kerül a testület, akik a további napokon a várost vezetik. </a:t>
            </a:r>
          </a:p>
          <a:p>
            <a:pPr algn="just"/>
            <a:r>
              <a:rPr lang="hu-HU" dirty="0"/>
              <a:t>Mindegyik műhelyben van egy vagy két felnőtt segítő és fiatal kortárssegítő is, akik a gyermekeknek segítenek, de nem befolyásolják őket a döntéseikben, munkájukban.  </a:t>
            </a:r>
          </a:p>
          <a:p>
            <a:pPr algn="just"/>
            <a:r>
              <a:rPr lang="hu-HU" i="1" dirty="0"/>
              <a:t>Státusza: elnapolt.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84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71B52D-3406-402D-ABCD-BDC4F80A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90830" cy="140053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8. Tájoló nap: a fővárosi fiatalok </a:t>
            </a:r>
            <a:r>
              <a:rPr lang="hu-HU" b="1" dirty="0" err="1"/>
              <a:t>jövőter-vezési</a:t>
            </a:r>
            <a:r>
              <a:rPr lang="hu-HU" b="1" dirty="0"/>
              <a:t> és pályaorientációs tudatosságának növelése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53AA5C-F6CC-4AC9-9A7B-4D4216B0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430" y="2492189"/>
            <a:ext cx="9609511" cy="4195481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projekt olyan fővárosi folyamatot és párbeszédet valósít meg, amely újrateremti-kibővíti a főváros és a budapesti fiatalok együttműködési terét (budapesti fiatal alatt nem csupán a fővárosi lakcímmel rendelkező, de az itt tanuló, dolgozó fiatalt is értjük, sőt bizonyos értelemben a főváros vonzáskörzetében élők is ide tartoznak). </a:t>
            </a:r>
          </a:p>
          <a:p>
            <a:pPr algn="just"/>
            <a:r>
              <a:rPr lang="hu-HU" dirty="0"/>
              <a:t>Egy olyan folyamatot indítunk egyfelől a 13-15, másfelől a 16-18 évesek számára, amely a pályaorientációs kompetenciák es a jövőtudatosság fejlesztésén keresztül konkrétan is támogatja a fiatalok karriertervezését. </a:t>
            </a:r>
          </a:p>
          <a:p>
            <a:pPr algn="just"/>
            <a:r>
              <a:rPr lang="hu-HU" dirty="0"/>
              <a:t>Ez a csaknem egy éves folyamat jövőműhelyekkel kezdődik és a  főváros lehetőségeit is bemutató 2 napos pályaorientációs nappal, illetve állásbörzével zárul.</a:t>
            </a:r>
          </a:p>
          <a:p>
            <a:pPr algn="just"/>
            <a:r>
              <a:rPr lang="hu-HU" i="1" dirty="0"/>
              <a:t>Státusza: pályázati döntésre vár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28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B0FAE8-F296-4463-BBDF-577B80EF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Miben számítunk a civilekre?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703A9E-F996-42A6-B995-6A339681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2400" dirty="0"/>
              <a:t>Mindenben is </a:t>
            </a:r>
            <a:r>
              <a:rPr lang="hu-HU" sz="2400" dirty="0">
                <a:sym typeface="Wingdings" panose="05000000000000000000" pitchFamily="2" charset="2"/>
              </a:rPr>
              <a:t> </a:t>
            </a:r>
            <a:r>
              <a:rPr lang="hu-HU" sz="2400" dirty="0"/>
              <a:t>– a civil lét élhetővé teszi a társadalmat </a:t>
            </a:r>
          </a:p>
          <a:p>
            <a:pPr algn="just"/>
            <a:r>
              <a:rPr lang="hu-HU" sz="2400" dirty="0"/>
              <a:t>Kontrollban – ha valami butaság történik</a:t>
            </a:r>
          </a:p>
          <a:p>
            <a:pPr algn="just"/>
            <a:r>
              <a:rPr lang="hu-HU" sz="2400" dirty="0"/>
              <a:t>Információbeszállításban – az elefántcsonttoronyból sok minden nem látszik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266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D479C7-5346-4B37-B641-154D6096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776" y="1825625"/>
            <a:ext cx="6693023" cy="4351338"/>
          </a:xfrm>
        </p:spPr>
        <p:txBody>
          <a:bodyPr/>
          <a:lstStyle/>
          <a:p>
            <a:pPr marL="0" indent="0">
              <a:buNone/>
            </a:pPr>
            <a:r>
              <a:rPr lang="hu-HU" sz="4400" cap="small" dirty="0"/>
              <a:t>Köszönöm(</a:t>
            </a:r>
            <a:r>
              <a:rPr lang="hu-HU" sz="4400" cap="small" dirty="0" err="1"/>
              <a:t>jük</a:t>
            </a:r>
            <a:r>
              <a:rPr lang="hu-HU" sz="4400" cap="small" dirty="0"/>
              <a:t>) a figyelmet!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r"/>
            <a:endParaRPr lang="hu-HU" dirty="0"/>
          </a:p>
          <a:p>
            <a:pPr marL="0" indent="0" algn="r">
              <a:buNone/>
            </a:pPr>
            <a:r>
              <a:rPr lang="hu-HU" dirty="0"/>
              <a:t>Nagy Ádám, ifjúságpolitikai tanácsadó</a:t>
            </a:r>
          </a:p>
          <a:p>
            <a:pPr marL="0" indent="0" algn="r">
              <a:buNone/>
            </a:pPr>
            <a:r>
              <a:rPr lang="hu-HU" dirty="0">
                <a:hlinkClick r:id="rId2"/>
              </a:rPr>
              <a:t>adam@nagydr.hu</a:t>
            </a:r>
            <a:r>
              <a:rPr lang="hu-HU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680790-7DCE-490D-8E8C-2A1EE9C15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994"/>
            <a:ext cx="3343183" cy="46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DFA901-258D-4C51-BF5C-5DFBF6D4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Keret: minden nagyvárosnak szüksége van a fiataljaira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D479C7-5346-4B37-B641-154D6096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539"/>
            <a:ext cx="10515600" cy="4190261"/>
          </a:xfrm>
        </p:spPr>
        <p:txBody>
          <a:bodyPr>
            <a:normAutofit/>
          </a:bodyPr>
          <a:lstStyle/>
          <a:p>
            <a:r>
              <a:rPr lang="hu-HU" dirty="0"/>
              <a:t>Mit tehet a főváros? Nem problémaként, hanem lehetőségként</a:t>
            </a:r>
          </a:p>
          <a:p>
            <a:r>
              <a:rPr lang="hu-HU" dirty="0"/>
              <a:t>Nem szociális ügy, de az is</a:t>
            </a:r>
          </a:p>
          <a:p>
            <a:r>
              <a:rPr lang="hu-HU" dirty="0"/>
              <a:t>Nem pedagógiai ügy, de az is – de biztos nem iskola</a:t>
            </a:r>
          </a:p>
          <a:p>
            <a:r>
              <a:rPr lang="hu-HU" dirty="0"/>
              <a:t>Furcsa öszvér </a:t>
            </a:r>
          </a:p>
          <a:p>
            <a:r>
              <a:rPr lang="hu-HU" i="1" dirty="0"/>
              <a:t>A „Mindannyiunk hangja” folyamat </a:t>
            </a:r>
            <a:br>
              <a:rPr lang="hu-HU" i="1" dirty="0"/>
            </a:br>
            <a:r>
              <a:rPr lang="hu-HU" i="1" dirty="0"/>
              <a:t>arra hivatott, hogy kiválasszon olyan </a:t>
            </a:r>
            <a:br>
              <a:rPr lang="hu-HU" i="1" dirty="0"/>
            </a:br>
            <a:r>
              <a:rPr lang="hu-HU" i="1" dirty="0"/>
              <a:t>ifjúsági projekteket, amelyek </a:t>
            </a:r>
            <a:br>
              <a:rPr lang="hu-HU" i="1" dirty="0"/>
            </a:br>
            <a:r>
              <a:rPr lang="hu-HU" i="1" dirty="0"/>
              <a:t>valamennyi típusú ifjúsági szereplő </a:t>
            </a:r>
            <a:br>
              <a:rPr lang="hu-HU" i="1" dirty="0"/>
            </a:br>
            <a:r>
              <a:rPr lang="hu-HU" i="1" dirty="0"/>
              <a:t>támogatását bírják.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Ilyen állat márpedig nincs (de szerencsére még van) | Gardenista">
            <a:extLst>
              <a:ext uri="{FF2B5EF4-FFF2-40B4-BE49-F238E27FC236}">
                <a16:creationId xmlns:a16="http://schemas.microsoft.com/office/drawing/2014/main" id="{437F3F50-0C1B-410E-8804-14B45103EF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757613"/>
            <a:ext cx="428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3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DFA901-258D-4C51-BF5C-5DFBF6D4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történt eddig?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D479C7-5346-4B37-B641-154D60960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Szakértői munka: 50 legjobb gyakorlat a világból*</a:t>
            </a:r>
          </a:p>
          <a:p>
            <a:pPr algn="just"/>
            <a:r>
              <a:rPr lang="hu-HU" dirty="0"/>
              <a:t>Döntéshozói tevékenység: 9 kiválasztása – Budapest Kulturális, Turisztikai, Sport és Ifjúságpolitikai Főosztály </a:t>
            </a:r>
          </a:p>
          <a:p>
            <a:pPr algn="just"/>
            <a:r>
              <a:rPr lang="hu-HU" dirty="0"/>
              <a:t>Civil </a:t>
            </a:r>
            <a:r>
              <a:rPr lang="hu-HU" dirty="0" err="1"/>
              <a:t>kontribúció</a:t>
            </a:r>
            <a:r>
              <a:rPr lang="hu-HU" dirty="0"/>
              <a:t>: 21 szervezet (2022.04.21.)</a:t>
            </a:r>
          </a:p>
          <a:p>
            <a:endParaRPr lang="hu-HU" dirty="0"/>
          </a:p>
          <a:p>
            <a:endParaRPr lang="hu-HU" dirty="0"/>
          </a:p>
          <a:p>
            <a:pPr marL="0" indent="0" algn="just">
              <a:buNone/>
            </a:pPr>
            <a:r>
              <a:rPr lang="hu-HU" i="1" dirty="0"/>
              <a:t>*Közreműködők: </a:t>
            </a:r>
            <a:r>
              <a:rPr lang="hu-HU" i="1" dirty="0" err="1"/>
              <a:t>Bodolai</a:t>
            </a:r>
            <a:r>
              <a:rPr lang="hu-HU" i="1" dirty="0"/>
              <a:t> Rita, Borda Balázs, dr. Horváth Ágnes, Fazekas Anna, </a:t>
            </a:r>
            <a:r>
              <a:rPr lang="hu-HU" i="1" dirty="0" err="1"/>
              <a:t>Folmeg</a:t>
            </a:r>
            <a:r>
              <a:rPr lang="hu-HU" i="1" dirty="0"/>
              <a:t> Balázs, Galambos Attila, </a:t>
            </a:r>
            <a:r>
              <a:rPr lang="hu-HU" i="1" dirty="0" err="1"/>
              <a:t>Henczer</a:t>
            </a:r>
            <a:r>
              <a:rPr lang="hu-HU" i="1" dirty="0"/>
              <a:t> Éva, Horváth Tibor, Lengyel Anett, Monostori Kristóf, dr. Nagy Ádám, </a:t>
            </a:r>
            <a:r>
              <a:rPr lang="hu-HU" i="1" dirty="0" err="1"/>
              <a:t>Schád</a:t>
            </a:r>
            <a:r>
              <a:rPr lang="hu-HU" i="1" dirty="0"/>
              <a:t> László, Sipos Győző, Szabó Enikő, </a:t>
            </a:r>
            <a:r>
              <a:rPr lang="hu-HU" i="1" dirty="0" err="1"/>
              <a:t>Szalóki</a:t>
            </a:r>
            <a:r>
              <a:rPr lang="hu-HU" i="1" dirty="0"/>
              <a:t> Viktor, </a:t>
            </a:r>
            <a:r>
              <a:rPr lang="hu-HU" i="1" dirty="0" err="1"/>
              <a:t>Szeifer</a:t>
            </a:r>
            <a:r>
              <a:rPr lang="hu-HU" i="1" dirty="0"/>
              <a:t> Csaba, </a:t>
            </a:r>
            <a:r>
              <a:rPr lang="hu-HU" i="1" dirty="0" err="1"/>
              <a:t>Szunyi</a:t>
            </a:r>
            <a:r>
              <a:rPr lang="hu-HU" i="1" dirty="0"/>
              <a:t> Bea.</a:t>
            </a:r>
          </a:p>
        </p:txBody>
      </p:sp>
    </p:spTree>
    <p:extLst>
      <p:ext uri="{BB962C8B-B14F-4D97-AF65-F5344CB8AC3E}">
        <p14:creationId xmlns:p14="http://schemas.microsoft.com/office/powerpoint/2010/main" val="243351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D479C7-5346-4B37-B641-154D6096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07"/>
            <a:ext cx="10515600" cy="4072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b="1" dirty="0"/>
              <a:t>Projektek és státuszuk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952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FDE5B-FC32-4145-B00B-04A1294D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1. DÖK és Trambulin táborok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EA75C6-64A4-487D-88D6-7D1B18E4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85129"/>
          </a:xfrm>
        </p:spPr>
        <p:txBody>
          <a:bodyPr/>
          <a:lstStyle/>
          <a:p>
            <a:pPr algn="just"/>
            <a:r>
              <a:rPr lang="hu-HU" dirty="0"/>
              <a:t>A tavaszi </a:t>
            </a:r>
            <a:r>
              <a:rPr lang="hu-HU" dirty="0" err="1"/>
              <a:t>szünetbeli</a:t>
            </a:r>
            <a:r>
              <a:rPr lang="hu-HU" dirty="0"/>
              <a:t> táborok megvalósítására meghívásos pályázat került kiírásra. A tábor célcsoportjai (2 turnus): fővárosi diákönkormányzati vezetők, illetve a fővárosi Trambulin program kedvezményezettjei, 14-17 éves fiatalok. Összesen 50-50 fő. </a:t>
            </a:r>
          </a:p>
          <a:p>
            <a:pPr algn="just"/>
            <a:r>
              <a:rPr lang="hu-HU" dirty="0"/>
              <a:t>A táborok témája a társadalmi felelősségvállalás és részvétel erősítése, illetve a tehetségígéretek kibontakozásának támogatása.  </a:t>
            </a:r>
          </a:p>
          <a:p>
            <a:pPr algn="just"/>
            <a:r>
              <a:rPr lang="hu-HU" i="1" dirty="0"/>
              <a:t>Státusza: A DÖK tábor 2023. május 3-8. között került megrendezésre.</a:t>
            </a:r>
            <a:r>
              <a:rPr lang="hu-HU" b="1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687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48976A-059B-40DE-97AD-51B9B452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08760" cy="1400530"/>
          </a:xfrm>
        </p:spPr>
        <p:txBody>
          <a:bodyPr/>
          <a:lstStyle/>
          <a:p>
            <a:r>
              <a:rPr lang="hu-HU" b="1" dirty="0"/>
              <a:t>2. Akkreditált pedagógus-továbbképzés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46E115-9EF4-4640-B3A7-79CDC161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08760" cy="44975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főváros elhatározása az volt, hogy igyekszik – szolidaritását kifejezve – olyan szolgáltatásokat kínálni, amelyek konkrét pedagógustovábbképzési igazolást is biztosítanak. </a:t>
            </a:r>
          </a:p>
          <a:p>
            <a:pPr algn="just"/>
            <a:r>
              <a:rPr lang="hu-HU" dirty="0"/>
              <a:t>A tanárok a „20 azonnal alkalmazható osztálytermi gyakorlat” című képzést választották ki a három bekért ajánlat közül. </a:t>
            </a:r>
          </a:p>
          <a:p>
            <a:pPr algn="just"/>
            <a:r>
              <a:rPr lang="hu-HU" dirty="0"/>
              <a:t>A program célja, hogy elősegítse a pedagógusok módszertani készletének bővítését saját élményű tanuláson keresztül. Olyan, a tanítási órán alkalmazható módszerek megismerése és kipróbálása, melyek alkalmazásával növelhető a tanulói elköteleződés, motiváció, az egyéni tanulási utak támogatása és az együttműködés. </a:t>
            </a:r>
          </a:p>
          <a:p>
            <a:pPr algn="just"/>
            <a:r>
              <a:rPr lang="hu-HU" dirty="0"/>
              <a:t>A módszerek nem tantárgy specifikusak, - főként a </a:t>
            </a:r>
            <a:r>
              <a:rPr lang="hu-HU" dirty="0" err="1"/>
              <a:t>ráhangolódást</a:t>
            </a:r>
            <a:r>
              <a:rPr lang="hu-HU" dirty="0"/>
              <a:t>, az előzetes tudás előhívását, szövegfeldolgozást, együttműködési készség fejlesztését támogatják – de minden feldolgozott módszer esetében elvégezzük a tantárgyi „átfordítást”, a tantárgyi környezetben való felhasználás kipróbálását. </a:t>
            </a:r>
          </a:p>
          <a:p>
            <a:pPr algn="just"/>
            <a:r>
              <a:rPr lang="hu-HU" i="1" dirty="0"/>
              <a:t>Státusza: szerződés megköttetett, meghirdetés alatt</a:t>
            </a:r>
            <a:r>
              <a:rPr lang="hu-HU" b="1" dirty="0"/>
              <a:t> 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241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3AA302-85E3-4E1A-B0A7-1200C47D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3. Ifjúságszakmai kerekasztal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8D4385-EBD4-4C0E-A5AA-A2C19D63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39154"/>
            <a:ext cx="10039817" cy="4509246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Az ifjúságszakmai kerekasztal célja a város ifjúságpolitikai szempontjait figyelembe véve képviselje az ifjúsággal foglalkozó szervezetek érdekeit és megjeleníteni a fiatalok érdekeit, szoros együttműködésben  a városvezetéssel, az illetékes főpolgármester-helyettessel, valamint az ifjúspolitikáért felelős főosztállyal. </a:t>
            </a:r>
          </a:p>
          <a:p>
            <a:pPr algn="just"/>
            <a:r>
              <a:rPr lang="hu-HU" dirty="0"/>
              <a:t>A kerekasztal létrehozását az önkormányzat kezdeményezte azzal a szándékkal, hogy fővárosnak legyen egy kizárólagosan ifjúságpolitikával foglalkozó szakmai felülete, amely képes becsatornázni a fiatalok véleményét, fővárosi szinten ifjúsági koncepciót alkotni, időközönként felülvizsgálni a főváros ifjúsági stratégiáját, szakmai véleményt adni különböző, az ifjúságot érintő szakpolitikai kérdésekben minél szélesebb körben képviselni az ifjúsággal foglalkozó szakmai szervezeteket.</a:t>
            </a:r>
          </a:p>
          <a:p>
            <a:pPr algn="just"/>
            <a:r>
              <a:rPr lang="hu-HU" i="1" dirty="0"/>
              <a:t>Státusza: rendeletmódosítás megtörtént, itt az alkalom élettel megtölteni </a:t>
            </a:r>
            <a:r>
              <a:rPr lang="hu-HU" i="1" dirty="0">
                <a:sym typeface="Wingdings" panose="05000000000000000000" pitchFamily="2" charset="2"/>
              </a:rPr>
              <a:t>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970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919BD2-DDE2-4DF1-B91F-E3BC2BD5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4. Egy fiatalok által kiválasztott ifjúsági hely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3315-1852-4870-98E9-250DA433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209801"/>
            <a:ext cx="10192217" cy="43165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Egy településen akkor érzik magukat a fiatalok otthon, ha vannak saját helyeik, amiket a saját maguk alakíthatnak ki, dönthetnek róla és a „saját képükre formálhatják”. </a:t>
            </a:r>
          </a:p>
          <a:p>
            <a:pPr algn="just"/>
            <a:r>
              <a:rPr lang="hu-HU" dirty="0"/>
              <a:t>Ezek a helyek lehetnek beltéri közösségi terek, kültéri helyszínek, parkok, amelyek képesek megteremteni azokat a találkozási pontokat, amelyek egyszerre képesek betölteni a hasznos szabadidő eltöltést biztonságos környezettel és közösségformáló szerepet is biztosít a fiatalok számára. </a:t>
            </a:r>
          </a:p>
          <a:p>
            <a:pPr algn="just"/>
            <a:r>
              <a:rPr lang="hu-HU" dirty="0"/>
              <a:t>A program keretében – összehívva a 23 kerület ifjúsági képviselőit – első lépésben érdemes felmérni a potenciális helyszíneket, második lépésben az önkormányzatok hivatalosan is nyilatkoznak szándékukról, harmadik lépésben a fiatalok nyilvános felületen szavazhatnak a helyszínekről. </a:t>
            </a:r>
          </a:p>
          <a:p>
            <a:pPr algn="just"/>
            <a:r>
              <a:rPr lang="hu-HU" dirty="0"/>
              <a:t>Ezt követően kezdődhet meg a projekt közösségi és szakmai tervezése, uniós pályázata</a:t>
            </a:r>
          </a:p>
          <a:p>
            <a:pPr algn="just"/>
            <a:r>
              <a:rPr lang="hu-HU" i="1" dirty="0"/>
              <a:t>Státusza: Uniós finanszírozás kidolgozására vár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65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3D17C3-58FF-4CB5-91C2-41C5E683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5. Ifjúsági szóvivő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99DAC4-3FA3-4FFE-9264-C28E4692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 fiatalok nem értik a hivatal nyelvét, ezért még akkor sem érdekli őket, ha egyébként van közéleti affinitásuk. </a:t>
            </a:r>
          </a:p>
          <a:p>
            <a:pPr algn="just"/>
            <a:r>
              <a:rPr lang="hu-HU" dirty="0"/>
              <a:t>Az intézmény célja, hogy a fiatalok számára érthetővé tegye az egyebként tőlük idegen nyelven megfogalmazott önkormányzati és vezető tisztségviselői – fiatalokat érintő – döntéseket, a városban levő folyamatokat. </a:t>
            </a:r>
          </a:p>
          <a:p>
            <a:pPr algn="just"/>
            <a:r>
              <a:rPr lang="hu-HU" dirty="0"/>
              <a:t>Lehetséges pályázati kiválasztáson (diákönkormányzati, hallgatói önkormányzati vezetők vagy teljesen nyílt pályázat legfeljebb három perces bemutatkozó videóval) vagy lehetséges már valamekkora ismertségre szert tett youtuberrel való szerződés.  </a:t>
            </a:r>
          </a:p>
          <a:p>
            <a:pPr algn="just"/>
            <a:r>
              <a:rPr lang="hu-HU" i="1" dirty="0"/>
              <a:t>Státusza: Projektterv kidolgozására és megvalósítására vár.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3097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2595C40-E706-47B3-B097-3C49408DD3EE}"/>
</file>

<file path=customXml/itemProps2.xml><?xml version="1.0" encoding="utf-8"?>
<ds:datastoreItem xmlns:ds="http://schemas.openxmlformats.org/officeDocument/2006/customXml" ds:itemID="{59168E3F-751B-4DC9-8DC2-DE827BE73BD3}"/>
</file>

<file path=customXml/itemProps3.xml><?xml version="1.0" encoding="utf-8"?>
<ds:datastoreItem xmlns:ds="http://schemas.openxmlformats.org/officeDocument/2006/customXml" ds:itemID="{35F71D10-B381-435A-B983-8E68096B448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</TotalTime>
  <Words>1184</Words>
  <Application>Microsoft Office PowerPoint</Application>
  <PresentationFormat>Szélesvásznú</PresentationFormat>
  <Paragraphs>69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Mindannyiunk hangja </vt:lpstr>
      <vt:lpstr>Keret: minden nagyvárosnak szüksége van a fiataljaira</vt:lpstr>
      <vt:lpstr>Mi történt eddig?</vt:lpstr>
      <vt:lpstr>PowerPoint-bemutató</vt:lpstr>
      <vt:lpstr>1. DÖK és Trambulin táborok</vt:lpstr>
      <vt:lpstr>2. Akkreditált pedagógus-továbbképzés</vt:lpstr>
      <vt:lpstr>3. Ifjúságszakmai kerekasztal</vt:lpstr>
      <vt:lpstr>4. Egy fiatalok által kiválasztott ifjúsági hely</vt:lpstr>
      <vt:lpstr>5. Ifjúsági szóvivő</vt:lpstr>
      <vt:lpstr>6. Főpolgármesteri fogadóóra</vt:lpstr>
      <vt:lpstr>7. Ditziput – gyermekjátékváros </vt:lpstr>
      <vt:lpstr>8. Tájoló nap: a fővárosi fiatalok jövőter-vezési és pályaorientációs tudatosságának növelése</vt:lpstr>
      <vt:lpstr>Miben számítunk a civilekre?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 ifjúságpolitikai elképzelései – Nagy Ádám dr. ifjúságpolitikai tanácsadó</dc:title>
  <dc:creator>nagyadamdr</dc:creator>
  <cp:lastModifiedBy>Vermuthné Kiss Valentina</cp:lastModifiedBy>
  <cp:revision>19</cp:revision>
  <dcterms:created xsi:type="dcterms:W3CDTF">2022-02-03T17:21:03Z</dcterms:created>
  <dcterms:modified xsi:type="dcterms:W3CDTF">2023-05-22T07:58:54Z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