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7" r:id="rId4"/>
    <p:sldId id="268" r:id="rId5"/>
    <p:sldId id="270" r:id="rId6"/>
    <p:sldId id="271" r:id="rId7"/>
    <p:sldId id="272" r:id="rId8"/>
    <p:sldId id="273" r:id="rId9"/>
    <p:sldId id="260" r:id="rId10"/>
    <p:sldId id="274" r:id="rId11"/>
    <p:sldId id="275" r:id="rId12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A19CC9-D205-44BC-B845-A7B708C08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A47688D-44D6-48E5-89C7-AE309E1A2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D1A0BD-41D3-4FD4-A6C5-AABACF4B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80D-9B08-4C6A-89F0-604F0722D8BA}" type="datetimeFigureOut">
              <a:rPr lang="hu-HU" smtClean="0"/>
              <a:t>2022. 01. 12.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3F8FB3F-E58B-40BC-AA05-7B7D28C3C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8294B5-1E68-4BD9-B0A7-ECA395BF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1BF7-E07A-4B3F-8F6C-D4707EE304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77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6A27BC-D85A-4039-91F7-8042999F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0994CB7-B367-4B06-9861-4C1A596ED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9931A2-38F3-481C-85F5-939529D5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80D-9B08-4C6A-89F0-604F0722D8BA}" type="datetimeFigureOut">
              <a:rPr lang="hu-HU" smtClean="0"/>
              <a:t>2022. 01. 12.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A869A80-90D7-4A56-917E-1CE5AD09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2186F1-9C79-4EE5-9E48-19AE4C6F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1BF7-E07A-4B3F-8F6C-D4707EE304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29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144400B-B248-4AFB-A857-00F83C50A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9E540FD-95FE-4B3D-A7E3-270111354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0D6E39-DF93-4851-95A2-D16D0B97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80D-9B08-4C6A-89F0-604F0722D8BA}" type="datetimeFigureOut">
              <a:rPr lang="hu-HU" smtClean="0"/>
              <a:t>2022. 01. 12.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DCDA39-4ECC-42C7-9409-EB0895E2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976D7B-AE5A-4CEB-A521-4B9793A6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1BF7-E07A-4B3F-8F6C-D4707EE304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96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23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1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43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95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58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90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5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10B3DD-F0E9-4CA5-99F2-4CF0ED6A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34B5A5-E9A9-427B-8BAB-09C59979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15C230-8C28-4B28-B930-7A08CB39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80D-9B08-4C6A-89F0-604F0722D8BA}" type="datetimeFigureOut">
              <a:rPr lang="hu-HU" smtClean="0"/>
              <a:t>2022. 01. 12.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7E4326-F050-4A6F-BF19-63B28647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A638E1-526C-40FF-94AF-E2EBDC44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1BF7-E07A-4B3F-8F6C-D4707EE304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579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69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51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786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91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1821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78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41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5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A47A24-5CD2-4A9B-BACD-D8557238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0F6B073-FEF9-465F-AD57-AE1702744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EBEADD-8384-48A7-9535-B94AE114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80D-9B08-4C6A-89F0-604F0722D8BA}" type="datetimeFigureOut">
              <a:rPr lang="hu-HU" smtClean="0"/>
              <a:t>2022. 01. 12.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1896A1-C2A4-4F95-B222-6886819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9078246-BE98-417B-8236-89918423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1BF7-E07A-4B3F-8F6C-D4707EE304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7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6C03C3-B087-4647-B5DC-464802F7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E34824-5E89-45F2-B60B-05F6A8493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6ED93D6-E2CD-43FF-AE19-3495303E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4B2590A-5AA5-4E6E-B1E8-4C844FAB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80D-9B08-4C6A-89F0-604F0722D8BA}" type="datetimeFigureOut">
              <a:rPr lang="hu-HU" smtClean="0"/>
              <a:t>2022. 01. 12.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35F5EE-2E6C-4E44-A7E1-B0518308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49FB7B4-78CE-41E3-AD52-0CD896EC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1BF7-E07A-4B3F-8F6C-D4707EE304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88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D83002-1BF6-4746-A45A-81E40868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4B106F8-8417-4F92-B3EF-7994F3BF5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91352CA-BA2A-4269-9619-676F8DD8B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7B89929-1C70-4E2D-A704-A4B0A1299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BF5A72B-6999-4BB7-B0F1-8C0972563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04365A4-0443-4F9A-A71F-AC380810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80D-9B08-4C6A-89F0-604F0722D8BA}" type="datetimeFigureOut">
              <a:rPr lang="hu-HU" smtClean="0"/>
              <a:t>2022. 01. 12.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0FD3C42-6C55-4067-BB58-0A6DFBD6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4776538-D895-43B8-B2F2-C1D22F07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1BF7-E07A-4B3F-8F6C-D4707EE304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944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98AB7F-BB8C-451C-B143-0B536D7D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AED6EE9-A2F2-4176-8060-A7BB1E1C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80D-9B08-4C6A-89F0-604F0722D8BA}" type="datetimeFigureOut">
              <a:rPr lang="hu-HU" smtClean="0"/>
              <a:t>2022. 01. 12.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2A30F3C-0024-48B6-8BE1-25A4277A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CDEB38B-B5E9-4010-BEF8-6DED714B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1BF7-E07A-4B3F-8F6C-D4707EE304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43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62C21DE-74F1-4665-93CC-6F72A7A1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80D-9B08-4C6A-89F0-604F0722D8BA}" type="datetimeFigureOut">
              <a:rPr lang="hu-HU" smtClean="0"/>
              <a:t>2022. 01. 12.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9660114-AE80-40AB-B522-9D246E2F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34152D0-4F0B-428A-A24C-49F5C5A0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1BF7-E07A-4B3F-8F6C-D4707EE304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683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5966C3-A928-42E0-A766-4402371A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57101C-0D77-4684-B800-AE2BF413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66FCA06-7086-4789-8CCF-F5D02CF67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094C457-6767-4A58-A07E-049558FB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80D-9B08-4C6A-89F0-604F0722D8BA}" type="datetimeFigureOut">
              <a:rPr lang="hu-HU" smtClean="0"/>
              <a:t>2022. 01. 12.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B8F14C9-97B0-4475-823F-9CCD0D28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0AAA167-89F5-4EF8-9CD7-AA0E8948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1BF7-E07A-4B3F-8F6C-D4707EE304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26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158250-9F56-41F4-BFBE-28B65AFB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3F927E4-B56E-4DB4-9A56-8E9026C18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56134BA-8031-46D3-806A-467FEA819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FF411E0-4B57-42B1-918A-8FCFD3D6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80D-9B08-4C6A-89F0-604F0722D8BA}" type="datetimeFigureOut">
              <a:rPr lang="hu-HU" smtClean="0"/>
              <a:t>2022. 01. 12.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A1A59CE-C0AC-4569-90FA-C2E6569F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A0C304F-FF0D-4E65-8136-18017663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1BF7-E07A-4B3F-8F6C-D4707EE304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32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F314FF6-4618-4148-A745-AFA181A5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DA8B75-1059-49B2-98A6-83F89B0F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B996A4-E5E3-4F09-A610-10042BA4F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E80D-9B08-4C6A-89F0-604F0722D8BA}" type="datetimeFigureOut">
              <a:rPr lang="hu-HU" smtClean="0"/>
              <a:t>2022. 01. 12.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837F6F-9A30-445F-B674-9F1CF78E8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4C4D03-ABE6-4EF2-8672-307564476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1BF7-E07A-4B3F-8F6C-D4707EE304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255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0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32DFD5-D2FD-4108-B76A-240DE21F6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0253" y="908146"/>
            <a:ext cx="7766936" cy="1646302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Budapest főváros költségvetése 2022.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83E154C-0451-4626-905D-8C56A4FA2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2927758"/>
            <a:ext cx="7766936" cy="436228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/>
              <a:t>A Fővárosi Közgyűlés részére benyújtott javaslat alapján</a:t>
            </a:r>
          </a:p>
        </p:txBody>
      </p:sp>
    </p:spTree>
    <p:extLst>
      <p:ext uri="{BB962C8B-B14F-4D97-AF65-F5344CB8AC3E}">
        <p14:creationId xmlns:p14="http://schemas.microsoft.com/office/powerpoint/2010/main" val="116192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32DFD5-D2FD-4108-B76A-240DE21F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574"/>
            <a:ext cx="11821886" cy="814810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Kiemelt fejlesztési feladatok</a:t>
            </a:r>
          </a:p>
        </p:txBody>
      </p:sp>
      <p:graphicFrame>
        <p:nvGraphicFramePr>
          <p:cNvPr id="9" name="Táblázat 9">
            <a:extLst>
              <a:ext uri="{FF2B5EF4-FFF2-40B4-BE49-F238E27FC236}">
                <a16:creationId xmlns:a16="http://schemas.microsoft.com/office/drawing/2014/main" id="{D523A158-724A-4E53-A41E-C4DFF29D4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186747"/>
              </p:ext>
            </p:extLst>
          </p:nvPr>
        </p:nvGraphicFramePr>
        <p:xfrm>
          <a:off x="753363" y="711201"/>
          <a:ext cx="10538220" cy="516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402">
                  <a:extLst>
                    <a:ext uri="{9D8B030D-6E8A-4147-A177-3AD203B41FA5}">
                      <a16:colId xmlns:a16="http://schemas.microsoft.com/office/drawing/2014/main" val="3007372471"/>
                    </a:ext>
                  </a:extLst>
                </a:gridCol>
                <a:gridCol w="2490708">
                  <a:extLst>
                    <a:ext uri="{9D8B030D-6E8A-4147-A177-3AD203B41FA5}">
                      <a16:colId xmlns:a16="http://schemas.microsoft.com/office/drawing/2014/main" val="2994991369"/>
                    </a:ext>
                  </a:extLst>
                </a:gridCol>
                <a:gridCol w="2819523">
                  <a:extLst>
                    <a:ext uri="{9D8B030D-6E8A-4147-A177-3AD203B41FA5}">
                      <a16:colId xmlns:a16="http://schemas.microsoft.com/office/drawing/2014/main" val="3681881556"/>
                    </a:ext>
                  </a:extLst>
                </a:gridCol>
                <a:gridCol w="2449587">
                  <a:extLst>
                    <a:ext uri="{9D8B030D-6E8A-4147-A177-3AD203B41FA5}">
                      <a16:colId xmlns:a16="http://schemas.microsoft.com/office/drawing/2014/main" val="3354812292"/>
                    </a:ext>
                  </a:extLst>
                </a:gridCol>
              </a:tblGrid>
              <a:tr h="249661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Projekt neve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2022. évi felhasználható összeg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Projekt neve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2022. évi felhasználható összeg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31239"/>
                  </a:ext>
                </a:extLst>
              </a:tr>
              <a:tr h="518109"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Széchenyi-Lánchíd rekonstrukciója</a:t>
                      </a:r>
                    </a:p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(2018-2024)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n-lt"/>
                        </a:rPr>
                        <a:t>13 465 128 </a:t>
                      </a:r>
                      <a:r>
                        <a:rPr lang="hu-HU" sz="1800" dirty="0" err="1">
                          <a:latin typeface="+mn-lt"/>
                        </a:rPr>
                        <a:t>eFt</a:t>
                      </a:r>
                      <a:endParaRPr lang="hu-HU" sz="1800" dirty="0">
                        <a:latin typeface="+mn-lt"/>
                      </a:endParaRPr>
                    </a:p>
                    <a:p>
                      <a:pPr algn="r"/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Pest-Észak árvízvédelmi fejlesztések (2019-2023)</a:t>
                      </a:r>
                    </a:p>
                    <a:p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1 452 223 </a:t>
                      </a:r>
                      <a:r>
                        <a:rPr lang="hu-HU" sz="1800" dirty="0" err="1">
                          <a:latin typeface="+mn-lt"/>
                        </a:rPr>
                        <a:t>eFt</a:t>
                      </a:r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07027"/>
                  </a:ext>
                </a:extLst>
              </a:tr>
              <a:tr h="518109"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Blaha Lujza tér rekonstrukciója </a:t>
                      </a:r>
                    </a:p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(2017-2023)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2 044 008 </a:t>
                      </a:r>
                      <a:r>
                        <a:rPr lang="hu-HU" sz="1800" dirty="0" err="1">
                          <a:latin typeface="+mn-lt"/>
                        </a:rPr>
                        <a:t>eFt</a:t>
                      </a:r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Fővárosi víztermelő kutak fejlesztése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12 994 522 </a:t>
                      </a:r>
                      <a:r>
                        <a:rPr lang="hu-HU" sz="1800" dirty="0" err="1">
                          <a:latin typeface="+mn-lt"/>
                        </a:rPr>
                        <a:t>eFt</a:t>
                      </a:r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180835"/>
                  </a:ext>
                </a:extLst>
              </a:tr>
              <a:tr h="518109"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M3 akadálymentesítés (2020-2022)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2 327 000 </a:t>
                      </a:r>
                      <a:r>
                        <a:rPr lang="hu-HU" sz="1800" dirty="0" err="1">
                          <a:latin typeface="+mn-lt"/>
                        </a:rPr>
                        <a:t>eFt</a:t>
                      </a:r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Fővárosi hulladékgazdálkodási rendszer fejlesztése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6 113 276 </a:t>
                      </a:r>
                      <a:r>
                        <a:rPr lang="hu-HU" sz="1800" dirty="0" err="1">
                          <a:latin typeface="+mn-lt"/>
                        </a:rPr>
                        <a:t>eFt</a:t>
                      </a:r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90563"/>
                  </a:ext>
                </a:extLst>
              </a:tr>
              <a:tr h="518109"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BKV Zrt. fejlesztési feladatai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16 000 000 </a:t>
                      </a:r>
                      <a:r>
                        <a:rPr lang="hu-HU" sz="1800" dirty="0" err="1">
                          <a:latin typeface="+mn-lt"/>
                        </a:rPr>
                        <a:t>eFt</a:t>
                      </a:r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Városháza – Károly körúti homlokzat rekonstrukciója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1 000 000 </a:t>
                      </a:r>
                      <a:r>
                        <a:rPr lang="hu-HU" sz="1800" dirty="0" err="1">
                          <a:latin typeface="+mn-lt"/>
                        </a:rPr>
                        <a:t>eFt</a:t>
                      </a:r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302587"/>
                  </a:ext>
                </a:extLst>
              </a:tr>
              <a:tr h="518109"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Aranyhegyi-patak árvízvédelme (2018-2023)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1 636 077 </a:t>
                      </a:r>
                      <a:r>
                        <a:rPr lang="hu-HU" sz="1800" dirty="0" err="1">
                          <a:latin typeface="+mn-lt"/>
                        </a:rPr>
                        <a:t>eFt</a:t>
                      </a:r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Közösségi költségvetési javaslatok megvalósítása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1 000 000 </a:t>
                      </a:r>
                      <a:r>
                        <a:rPr lang="hu-HU" sz="1800" dirty="0" err="1">
                          <a:latin typeface="+mn-lt"/>
                        </a:rPr>
                        <a:t>eFt</a:t>
                      </a:r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27687"/>
                  </a:ext>
                </a:extLst>
              </a:tr>
              <a:tr h="518109"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Pünkösdfürdő árvízvédelme (2018-2022)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1 328 171 </a:t>
                      </a:r>
                      <a:r>
                        <a:rPr lang="hu-HU" sz="1800" dirty="0" err="1">
                          <a:latin typeface="+mn-lt"/>
                        </a:rPr>
                        <a:t>eFt</a:t>
                      </a:r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61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40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32DFD5-D2FD-4108-B76A-240DE21F6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956" y="886127"/>
            <a:ext cx="10167457" cy="620568"/>
          </a:xfrm>
        </p:spPr>
        <p:txBody>
          <a:bodyPr/>
          <a:lstStyle/>
          <a:p>
            <a:pPr algn="l"/>
            <a:r>
              <a:rPr lang="hu-HU" sz="1800" b="1" dirty="0">
                <a:solidFill>
                  <a:srgbClr val="C00000"/>
                </a:solidFill>
              </a:rPr>
              <a:t>Koronavírus járvány: </a:t>
            </a:r>
            <a:br>
              <a:rPr lang="hu-HU" sz="1800" b="1" dirty="0">
                <a:solidFill>
                  <a:schemeClr val="bg1"/>
                </a:solidFill>
              </a:rPr>
            </a:br>
            <a:r>
              <a:rPr lang="hu-HU" sz="1800" b="1" dirty="0">
                <a:solidFill>
                  <a:schemeClr val="bg1"/>
                </a:solidFill>
              </a:rPr>
              <a:t>védekezés plusz kiadásai, intézmények és cégek bevételeinek kiesése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83E154C-0451-4626-905D-8C56A4FA2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956" y="1634272"/>
            <a:ext cx="8179266" cy="646331"/>
          </a:xfrm>
        </p:spPr>
        <p:txBody>
          <a:bodyPr>
            <a:noAutofit/>
          </a:bodyPr>
          <a:lstStyle/>
          <a:p>
            <a:pPr algn="l"/>
            <a:r>
              <a:rPr lang="hu-HU" sz="1800" b="1" dirty="0">
                <a:solidFill>
                  <a:srgbClr val="C00000"/>
                </a:solidFill>
              </a:rPr>
              <a:t>Járványt követő gazdasági válság: </a:t>
            </a:r>
            <a:br>
              <a:rPr lang="hu-HU" sz="1800" b="1" dirty="0">
                <a:solidFill>
                  <a:schemeClr val="bg1"/>
                </a:solidFill>
              </a:rPr>
            </a:br>
            <a:r>
              <a:rPr lang="hu-HU" sz="1800" b="1" dirty="0">
                <a:solidFill>
                  <a:schemeClr val="bg1"/>
                </a:solidFill>
              </a:rPr>
              <a:t>iparűzési adóbevételek csökkenése</a:t>
            </a:r>
            <a:endParaRPr lang="hu-HU"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967C00-D3D2-4CC7-93F8-A006D6E4746A}"/>
              </a:ext>
            </a:extLst>
          </p:cNvPr>
          <p:cNvSpPr txBox="1"/>
          <p:nvPr/>
        </p:nvSpPr>
        <p:spPr>
          <a:xfrm>
            <a:off x="947956" y="394283"/>
            <a:ext cx="714742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fővárosi költségvetés mozgásterét szűkítő tényezők (2020-2021):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D7C9404-1F2D-4212-B811-362E4FE32BB0}"/>
              </a:ext>
            </a:extLst>
          </p:cNvPr>
          <p:cNvSpPr txBox="1"/>
          <p:nvPr/>
        </p:nvSpPr>
        <p:spPr>
          <a:xfrm>
            <a:off x="947956" y="2408180"/>
            <a:ext cx="105197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dirty="0">
                <a:solidFill>
                  <a:srgbClr val="C00000"/>
                </a:solidFill>
              </a:rPr>
              <a:t>Kormányzati megszorító intézkedések: </a:t>
            </a:r>
            <a:br>
              <a:rPr lang="hu-HU" sz="1800" b="1" dirty="0">
                <a:solidFill>
                  <a:schemeClr val="bg1"/>
                </a:solidFill>
              </a:rPr>
            </a:br>
            <a:r>
              <a:rPr lang="hu-HU" sz="1800" b="1" dirty="0">
                <a:solidFill>
                  <a:schemeClr val="bg1"/>
                </a:solidFill>
              </a:rPr>
              <a:t>Budapest-adó (szolidaritási hozzájárulási kötelezettség megemelése),  </a:t>
            </a:r>
          </a:p>
          <a:p>
            <a:r>
              <a:rPr lang="hu-HU" sz="1800" b="1" dirty="0">
                <a:solidFill>
                  <a:schemeClr val="bg1"/>
                </a:solidFill>
              </a:rPr>
              <a:t>közműadó növelése (ivóvíz), </a:t>
            </a:r>
          </a:p>
          <a:p>
            <a:r>
              <a:rPr lang="hu-HU" b="1" dirty="0">
                <a:solidFill>
                  <a:schemeClr val="bg1"/>
                </a:solidFill>
              </a:rPr>
              <a:t>Iparűzési adó befizetési szabályainak módosítása a nagyvállalatok, multik részére (éves feltöltési kötelezettség eltörlése)</a:t>
            </a:r>
          </a:p>
          <a:p>
            <a:r>
              <a:rPr lang="hu-HU" b="1" dirty="0">
                <a:solidFill>
                  <a:schemeClr val="bg1"/>
                </a:solidFill>
              </a:rPr>
              <a:t>Gépjárműadóból származó bevételek elvonása</a:t>
            </a:r>
          </a:p>
          <a:p>
            <a:r>
              <a:rPr lang="hu-HU" b="1" dirty="0">
                <a:solidFill>
                  <a:schemeClr val="bg1"/>
                </a:solidFill>
              </a:rPr>
              <a:t>Iparűzési adó felezése a KKV-k részére (eredetileg 2021-re, de benyújtották 2022-re is)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EED885A-02F3-43D5-BA54-8F7829531E72}"/>
              </a:ext>
            </a:extLst>
          </p:cNvPr>
          <p:cNvSpPr txBox="1"/>
          <p:nvPr/>
        </p:nvSpPr>
        <p:spPr>
          <a:xfrm>
            <a:off x="947956" y="4567082"/>
            <a:ext cx="10267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sz="1800" b="1" dirty="0">
                <a:solidFill>
                  <a:srgbClr val="C00000"/>
                </a:solidFill>
              </a:rPr>
              <a:t>Közösségi közlekedés finanszírozása: </a:t>
            </a:r>
            <a:br>
              <a:rPr lang="hu-HU" sz="1800" b="1" dirty="0">
                <a:solidFill>
                  <a:schemeClr val="bg1"/>
                </a:solidFill>
              </a:rPr>
            </a:br>
            <a:r>
              <a:rPr lang="hu-HU" sz="1800" b="1" dirty="0">
                <a:solidFill>
                  <a:schemeClr val="bg1"/>
                </a:solidFill>
              </a:rPr>
              <a:t>a járvány és a válság ellenére változatlan összegben támogatja a kormányzat: 12 Mrd Ft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3374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F91B7E78-1675-423A-A35B-89E7100A9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0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32DFD5-D2FD-4108-B76A-240DE21F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574"/>
            <a:ext cx="11821886" cy="81481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Iparűzési adóból származó bevételek</a:t>
            </a:r>
            <a:br>
              <a:rPr lang="hu-HU" sz="3200" b="1" dirty="0">
                <a:solidFill>
                  <a:srgbClr val="C00000"/>
                </a:solidFill>
              </a:rPr>
            </a:br>
            <a:endParaRPr lang="hu-HU" sz="3200" b="1" dirty="0">
              <a:solidFill>
                <a:schemeClr val="bg1"/>
              </a:solidFill>
            </a:endParaRPr>
          </a:p>
        </p:txBody>
      </p:sp>
      <p:pic>
        <p:nvPicPr>
          <p:cNvPr id="15" name="Tartalom helye 14">
            <a:extLst>
              <a:ext uri="{FF2B5EF4-FFF2-40B4-BE49-F238E27FC236}">
                <a16:creationId xmlns:a16="http://schemas.microsoft.com/office/drawing/2014/main" id="{17B53EFA-C005-48A8-B528-D835A3AAD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8821" y="1317072"/>
            <a:ext cx="7293065" cy="4417043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5147829E-66F1-4403-A39D-DA744335955E}"/>
              </a:ext>
            </a:extLst>
          </p:cNvPr>
          <p:cNvSpPr txBox="1"/>
          <p:nvPr/>
        </p:nvSpPr>
        <p:spPr>
          <a:xfrm>
            <a:off x="176169" y="1317072"/>
            <a:ext cx="4093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solidFill>
                  <a:srgbClr val="C00000"/>
                </a:solidFill>
              </a:rPr>
              <a:t>Elindult a visszarendeződés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chemeClr val="bg1"/>
                </a:solidFill>
              </a:rPr>
              <a:t>a gazdasági mutatók javulnak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chemeClr val="bg1"/>
                </a:solidFill>
              </a:rPr>
              <a:t>és emelkedik az infláció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rgbClr val="C00000"/>
                </a:solidFill>
              </a:rPr>
              <a:t>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KKV adófizetési kötelezettség felezése miatt a 2019-es bevételi szint várható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663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32DFD5-D2FD-4108-B76A-240DE21F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574"/>
            <a:ext cx="11821886" cy="814810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Budapest a központi költségvetés nettó befizetőjévé vált</a:t>
            </a:r>
          </a:p>
        </p:txBody>
      </p:sp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DA168535-8CD5-430C-8597-73498E186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85" y="1057012"/>
            <a:ext cx="7608812" cy="4496967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CDBB259-DF14-4435-9D74-CB208585D05C}"/>
              </a:ext>
            </a:extLst>
          </p:cNvPr>
          <p:cNvSpPr txBox="1"/>
          <p:nvPr/>
        </p:nvSpPr>
        <p:spPr>
          <a:xfrm>
            <a:off x="436228" y="1602296"/>
            <a:ext cx="42951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</a:rPr>
              <a:t>A folyamat változásának okai: </a:t>
            </a:r>
          </a:p>
          <a:p>
            <a:endParaRPr lang="hu-HU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A szolidaritási hozzájárulási befizetési kötelezettség emelése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A közösségi közlekedés állami támogatásának változatlansága</a:t>
            </a:r>
          </a:p>
        </p:txBody>
      </p:sp>
    </p:spTree>
    <p:extLst>
      <p:ext uri="{BB962C8B-B14F-4D97-AF65-F5344CB8AC3E}">
        <p14:creationId xmlns:p14="http://schemas.microsoft.com/office/powerpoint/2010/main" val="190251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32DFD5-D2FD-4108-B76A-240DE21F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574"/>
            <a:ext cx="11821886" cy="814810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A Fővárosi Önkormányzat működési mozgástere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CDBB259-DF14-4435-9D74-CB208585D05C}"/>
              </a:ext>
            </a:extLst>
          </p:cNvPr>
          <p:cNvSpPr txBox="1"/>
          <p:nvPr/>
        </p:nvSpPr>
        <p:spPr>
          <a:xfrm>
            <a:off x="506137" y="2583808"/>
            <a:ext cx="3380762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Az éves működésre fordítható forrás nagysága a 2017. évivel megegyező nagyságú</a:t>
            </a:r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8C3C8D86-FE34-433D-9D37-7082AA0C1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4855" y="1057013"/>
            <a:ext cx="7667031" cy="43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9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32DFD5-D2FD-4108-B76A-240DE21F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574"/>
            <a:ext cx="11821886" cy="814810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Tervezett működési kiadások</a:t>
            </a:r>
          </a:p>
        </p:txBody>
      </p:sp>
      <p:graphicFrame>
        <p:nvGraphicFramePr>
          <p:cNvPr id="9" name="Tartalom helye 8">
            <a:extLst>
              <a:ext uri="{FF2B5EF4-FFF2-40B4-BE49-F238E27FC236}">
                <a16:creationId xmlns:a16="http://schemas.microsoft.com/office/drawing/2014/main" id="{ED780368-A272-4FFE-9544-DDCEA0753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146621"/>
              </p:ext>
            </p:extLst>
          </p:nvPr>
        </p:nvGraphicFramePr>
        <p:xfrm>
          <a:off x="1484851" y="704676"/>
          <a:ext cx="8841997" cy="5043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156">
                  <a:extLst>
                    <a:ext uri="{9D8B030D-6E8A-4147-A177-3AD203B41FA5}">
                      <a16:colId xmlns:a16="http://schemas.microsoft.com/office/drawing/2014/main" val="2422004797"/>
                    </a:ext>
                  </a:extLst>
                </a:gridCol>
                <a:gridCol w="4678825">
                  <a:extLst>
                    <a:ext uri="{9D8B030D-6E8A-4147-A177-3AD203B41FA5}">
                      <a16:colId xmlns:a16="http://schemas.microsoft.com/office/drawing/2014/main" val="2203042943"/>
                    </a:ext>
                  </a:extLst>
                </a:gridCol>
                <a:gridCol w="1761246">
                  <a:extLst>
                    <a:ext uri="{9D8B030D-6E8A-4147-A177-3AD203B41FA5}">
                      <a16:colId xmlns:a16="http://schemas.microsoft.com/office/drawing/2014/main" val="4124878425"/>
                    </a:ext>
                  </a:extLst>
                </a:gridCol>
                <a:gridCol w="1958770">
                  <a:extLst>
                    <a:ext uri="{9D8B030D-6E8A-4147-A177-3AD203B41FA5}">
                      <a16:colId xmlns:a16="http://schemas.microsoft.com/office/drawing/2014/main" val="1981183268"/>
                    </a:ext>
                  </a:extLst>
                </a:gridCol>
              </a:tblGrid>
              <a:tr h="247052">
                <a:tc>
                  <a:txBody>
                    <a:bodyPr/>
                    <a:lstStyle/>
                    <a:p>
                      <a:pPr algn="l" fontAlgn="ctr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0" i="1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adatok ezer forintban</a:t>
                      </a:r>
                      <a:endParaRPr lang="hu-H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 anchor="b"/>
                </a:tc>
                <a:extLst>
                  <a:ext uri="{0D108BD9-81ED-4DB2-BD59-A6C34878D82A}">
                    <a16:rowId xmlns:a16="http://schemas.microsoft.com/office/drawing/2014/main" val="2370447166"/>
                  </a:ext>
                </a:extLst>
              </a:tr>
              <a:tr h="2114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Címrend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2021. évi eredeti működési kiadási előirányzat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2022. évi javasolt előirányzat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:a16="http://schemas.microsoft.com/office/drawing/2014/main" val="3521915452"/>
                  </a:ext>
                </a:extLst>
              </a:tr>
              <a:tr h="25675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 száma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megnevezése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939147"/>
                  </a:ext>
                </a:extLst>
              </a:tr>
              <a:tr h="2219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effectLst/>
                        </a:rPr>
                        <a:t>1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effectLst/>
                        </a:rPr>
                        <a:t>2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effectLst/>
                        </a:rPr>
                        <a:t>4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effectLst/>
                        </a:rPr>
                        <a:t>5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:a16="http://schemas.microsoft.com/office/drawing/2014/main" val="2331002579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 dirty="0">
                          <a:effectLst/>
                        </a:rPr>
                        <a:t>Szociálpolitikai és lakásgazdálkodási feladatok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19 903 416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21 169 808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2013614703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2)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>
                          <a:effectLst/>
                        </a:rPr>
                        <a:t>Köznevelési feladatok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4 252 819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3 826 262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2768890810"/>
                  </a:ext>
                </a:extLst>
              </a:tr>
              <a:tr h="242305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3)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>
                          <a:effectLst/>
                        </a:rPr>
                        <a:t>Kulturális feladatok - Fővárosi fenntartásban lévő színházak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2 570 650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2 867 938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80286304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4)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>
                          <a:effectLst/>
                        </a:rPr>
                        <a:t>Sport és egyéb kulturális feladatok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13 460 317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14 050 713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2183874285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5)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>
                          <a:effectLst/>
                        </a:rPr>
                        <a:t>Védelmi feladatok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2 700 108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3 070 004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1177406257"/>
                  </a:ext>
                </a:extLst>
              </a:tr>
              <a:tr h="25926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6)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Közlekedési, közösségi közlekedési és parkolási feladatok</a:t>
                      </a:r>
                      <a:endParaRPr lang="hu-H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121 812 512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135 159 122</a:t>
                      </a:r>
                      <a:endParaRPr lang="hu-H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618477019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7)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>
                          <a:effectLst/>
                        </a:rPr>
                        <a:t>Közmű, környezetvédelmi és egyéb feladatok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24 579 715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22 927 285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2491685129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8)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 dirty="0">
                          <a:effectLst/>
                        </a:rPr>
                        <a:t>Városrendezési és városépítési feladatok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3 943 464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5 067 959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2672312037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9)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 dirty="0">
                          <a:effectLst/>
                        </a:rPr>
                        <a:t>Vagyongazdálkodási feladatok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11 215 044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4 017 595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140225929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10)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>
                          <a:effectLst/>
                        </a:rPr>
                        <a:t>Klíma feladatok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405 023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664 711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138014504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11)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 dirty="0">
                          <a:effectLst/>
                        </a:rPr>
                        <a:t>A Főpolgármesteri Hivatal kiadásai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9 209 217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10 017 254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1756192118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12)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 dirty="0">
                          <a:effectLst/>
                        </a:rPr>
                        <a:t>A Fővárosi Önkormányzat egyéb feladatok kiadásai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36 972 497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39 704 799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2065241749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szolidaritási hozzájárulás</a:t>
                      </a:r>
                      <a:endParaRPr lang="hu-H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35 350 592</a:t>
                      </a:r>
                      <a:endParaRPr lang="hu-H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35 674 726</a:t>
                      </a:r>
                      <a:endParaRPr lang="hu-H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1998338220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egészségügyi várólisták csökkentése</a:t>
                      </a:r>
                      <a:endParaRPr lang="hu-HU" sz="10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2 630 000</a:t>
                      </a:r>
                      <a:endParaRPr lang="hu-H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424849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13)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>
                          <a:effectLst/>
                        </a:rPr>
                        <a:t>Bizottságok, képviselőcsoportok, tanácsnok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130 313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124 313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2872446448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14)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>
                          <a:effectLst/>
                        </a:rPr>
                        <a:t>Béremelési keret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15 000 000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3176221557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14)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>
                          <a:effectLst/>
                        </a:rPr>
                        <a:t>Céljellegű keretek (kamat, ÁFA, peres ügyek)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13 964 434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1692717244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14)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Általános tartalék, vis maior tartalék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29 645 450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u="none" strike="noStrike">
                          <a:effectLst/>
                        </a:rPr>
                        <a:t>3 050 000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729544680"/>
                  </a:ext>
                </a:extLst>
              </a:tr>
              <a:tr h="221972">
                <a:tc gridSpan="2">
                  <a:txBody>
                    <a:bodyPr/>
                    <a:lstStyle/>
                    <a:p>
                      <a:pPr algn="r" fontAlgn="t"/>
                      <a:r>
                        <a:rPr lang="hu-HU" sz="1000" b="1" u="none" strike="noStrike" dirty="0">
                          <a:effectLst/>
                        </a:rPr>
                        <a:t>Összesen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9" marR="8449" marT="8449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b="1" u="none" strike="noStrike" dirty="0">
                          <a:effectLst/>
                        </a:rPr>
                        <a:t>280 800 545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000" b="1" u="none" strike="noStrike" dirty="0">
                          <a:effectLst/>
                        </a:rPr>
                        <a:t>294 682 197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:a16="http://schemas.microsoft.com/office/drawing/2014/main" val="2995505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6A534B-4E32-4AC0-8C9A-7BF226CB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731F68B-76F7-42B2-80A9-54B8910DF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99D20AB-0702-4A61-B2A0-83A66ED62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32DFD5-D2FD-4108-B76A-240DE21F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574"/>
            <a:ext cx="11821886" cy="814810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Fejlesztéseket előkészítő projektek</a:t>
            </a:r>
          </a:p>
        </p:txBody>
      </p:sp>
      <p:graphicFrame>
        <p:nvGraphicFramePr>
          <p:cNvPr id="9" name="Táblázat 9">
            <a:extLst>
              <a:ext uri="{FF2B5EF4-FFF2-40B4-BE49-F238E27FC236}">
                <a16:creationId xmlns:a16="http://schemas.microsoft.com/office/drawing/2014/main" id="{D523A158-724A-4E53-A41E-C4DFF29D4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142150"/>
              </p:ext>
            </p:extLst>
          </p:nvPr>
        </p:nvGraphicFramePr>
        <p:xfrm>
          <a:off x="677863" y="1078316"/>
          <a:ext cx="10538220" cy="434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555">
                  <a:extLst>
                    <a:ext uri="{9D8B030D-6E8A-4147-A177-3AD203B41FA5}">
                      <a16:colId xmlns:a16="http://schemas.microsoft.com/office/drawing/2014/main" val="3007372471"/>
                    </a:ext>
                  </a:extLst>
                </a:gridCol>
                <a:gridCol w="2634555">
                  <a:extLst>
                    <a:ext uri="{9D8B030D-6E8A-4147-A177-3AD203B41FA5}">
                      <a16:colId xmlns:a16="http://schemas.microsoft.com/office/drawing/2014/main" val="2994991369"/>
                    </a:ext>
                  </a:extLst>
                </a:gridCol>
                <a:gridCol w="2634555">
                  <a:extLst>
                    <a:ext uri="{9D8B030D-6E8A-4147-A177-3AD203B41FA5}">
                      <a16:colId xmlns:a16="http://schemas.microsoft.com/office/drawing/2014/main" val="3681881556"/>
                    </a:ext>
                  </a:extLst>
                </a:gridCol>
                <a:gridCol w="2634555">
                  <a:extLst>
                    <a:ext uri="{9D8B030D-6E8A-4147-A177-3AD203B41FA5}">
                      <a16:colId xmlns:a16="http://schemas.microsoft.com/office/drawing/2014/main" val="3354812292"/>
                    </a:ext>
                  </a:extLst>
                </a:gridCol>
              </a:tblGrid>
              <a:tr h="249661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Projekt neve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2022. évi felhasználható összeg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Projekt neve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2022. évi felhasználható összeg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31239"/>
                  </a:ext>
                </a:extLst>
              </a:tr>
              <a:tr h="518109"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Climate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-KIC projektek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n-lt"/>
                        </a:rPr>
                        <a:t>4 511 000 Ft</a:t>
                      </a:r>
                    </a:p>
                    <a:p>
                      <a:pPr algn="r"/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Horizont 2020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Fast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Track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projekt</a:t>
                      </a:r>
                    </a:p>
                    <a:p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5 978 000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07027"/>
                  </a:ext>
                </a:extLst>
              </a:tr>
              <a:tr h="518109"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Horizont 2020 ATELIER projekt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14 634 000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LIFE RUNOFF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31 412 000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180835"/>
                  </a:ext>
                </a:extLst>
              </a:tr>
              <a:tr h="518109"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LIFE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HungAIRy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projekt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129 606 000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 Környezetvédelmi projektek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40 000 000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90563"/>
                  </a:ext>
                </a:extLst>
              </a:tr>
              <a:tr h="518109"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"Horizont 2020 USER-CHI" projekt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57 263 000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DIVINFOOD projekt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1 835 000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302587"/>
                  </a:ext>
                </a:extLst>
              </a:tr>
              <a:tr h="518109"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"UMKIC Mobihelp" projekt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2 180 000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SchoolFood4Change projekt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14 301 000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27687"/>
                  </a:ext>
                </a:extLst>
              </a:tr>
              <a:tr h="518109"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"EUKI Szolárkataszter" projekt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>
                          <a:latin typeface="+mn-lt"/>
                        </a:rPr>
                        <a:t>61 095 000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61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60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menzió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48470125EF21C45BE3032C5E9DCD26E" ma:contentTypeVersion="7" ma:contentTypeDescription="Új dokumentum létrehozása." ma:contentTypeScope="" ma:versionID="cb3fb42b175a69ed614eb08c9fa758b6">
  <xsd:schema xmlns:xsd="http://www.w3.org/2001/XMLSchema" xmlns:xs="http://www.w3.org/2001/XMLSchema" xmlns:p="http://schemas.microsoft.com/office/2006/metadata/properties" xmlns:ns1="http://schemas.microsoft.com/sharepoint/v3" xmlns:ns2="076a69f7-d516-4c54-bf0e-1c55319ec8b0" targetNamespace="http://schemas.microsoft.com/office/2006/metadata/properties" ma:root="true" ma:fieldsID="cc315078b6b355a410b542064f8999ed" ns1:_="" ns2:_="">
    <xsd:import namespace="http://schemas.microsoft.com/sharepoint/v3"/>
    <xsd:import namespace="076a69f7-d516-4c54-bf0e-1c55319ec8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internalName="PublishingStartDate">
      <xsd:simpleType>
        <xsd:restriction base="dms:Unknown"/>
      </xsd:simpleType>
    </xsd:element>
    <xsd:element name="PublishingExpirationDate" ma:index="9" nillable="true" ma:displayName="Ütemezett záródátum" ma:internalName="PublishingExpirationDate">
      <xsd:simpleType>
        <xsd:restriction base="dms:Unknown"/>
      </xsd:simpleType>
    </xsd:element>
    <xsd:element name="RatedBy" ma:index="11" nillable="true" ma:displayName="Minősítők" ma:description="Az elemet minősítő felhasználók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2" nillable="true" ma:displayName="Felhasználói minősítések" ma:description="Az elem felhasználói minősítései" ma:hidden="true" ma:internalName="Ratings">
      <xsd:simpleType>
        <xsd:restriction base="dms:Note"/>
      </xsd:simpleType>
    </xsd:element>
    <xsd:element name="LikesCount" ma:index="13" nillable="true" ma:displayName="Tetszésnyilvánítások száma" ma:internalName="LikesCount">
      <xsd:simpleType>
        <xsd:restriction base="dms:Unknown"/>
      </xsd:simpleType>
    </xsd:element>
    <xsd:element name="LikedBy" ma:index="14" nillable="true" ma:displayName="Felhasználók, akiknek tetszet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a69f7-d516-4c54-bf0e-1c55319ec8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list="{281a3812-de55-49da-bbc4-0ab842cdc506}" ma:internalName="TaxCatchAll" ma:showField="CatchAllData" ma:web="076a69f7-d516-4c54-bf0e-1c55319ec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TaxCatchAll xmlns="076a69f7-d516-4c54-bf0e-1c55319ec8b0"/>
    <LikedBy xmlns="http://schemas.microsoft.com/sharepoint/v3">
      <UserInfo>
        <DisplayName/>
        <AccountId xsi:nil="true"/>
        <AccountType/>
      </UserInfo>
    </LikedBy>
    <PublishingExpirationDate xmlns="http://schemas.microsoft.com/sharepoint/v3" xsi:nil="true"/>
    <PublishingStartDate xmlns="http://schemas.microsoft.com/sharepoint/v3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028E7F75-C6A2-4F55-9315-F7D175F08FE7}"/>
</file>

<file path=customXml/itemProps2.xml><?xml version="1.0" encoding="utf-8"?>
<ds:datastoreItem xmlns:ds="http://schemas.openxmlformats.org/officeDocument/2006/customXml" ds:itemID="{910A3493-F716-410E-91EC-00FCEF4540B8}"/>
</file>

<file path=customXml/itemProps3.xml><?xml version="1.0" encoding="utf-8"?>
<ds:datastoreItem xmlns:ds="http://schemas.openxmlformats.org/officeDocument/2006/customXml" ds:itemID="{D9FCB9D8-A0F9-47D3-B718-7C2EE0C5E994}"/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645</Words>
  <Application>Microsoft Office PowerPoint</Application>
  <PresentationFormat>Szélesvásznú</PresentationFormat>
  <Paragraphs>168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Times New Roman CE</vt:lpstr>
      <vt:lpstr>Trebuchet MS</vt:lpstr>
      <vt:lpstr>Wingdings 3</vt:lpstr>
      <vt:lpstr>Office-téma</vt:lpstr>
      <vt:lpstr>Dimenzió</vt:lpstr>
      <vt:lpstr>Budapest főváros költségvetése 2022. </vt:lpstr>
      <vt:lpstr>Koronavírus járvány:  védekezés plusz kiadásai, intézmények és cégek bevételeinek kiesése</vt:lpstr>
      <vt:lpstr>PowerPoint-bemutató</vt:lpstr>
      <vt:lpstr>Iparűzési adóból származó bevételek </vt:lpstr>
      <vt:lpstr>Budapest a központi költségvetés nettó befizetőjévé vált</vt:lpstr>
      <vt:lpstr>A Fővárosi Önkormányzat működési mozgástere</vt:lpstr>
      <vt:lpstr>Tervezett működési kiadások</vt:lpstr>
      <vt:lpstr>PowerPoint-bemutató</vt:lpstr>
      <vt:lpstr>Fejlesztéseket előkészítő projektek</vt:lpstr>
      <vt:lpstr>Kiemelt fejlesztési feladatok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Szentirmai Judit</dc:creator>
  <cp:lastModifiedBy>Kunert Annamária</cp:lastModifiedBy>
  <cp:revision>22</cp:revision>
  <cp:lastPrinted>2021-12-09T15:18:12Z</cp:lastPrinted>
  <dcterms:created xsi:type="dcterms:W3CDTF">2020-12-14T12:03:50Z</dcterms:created>
  <dcterms:modified xsi:type="dcterms:W3CDTF">2022-01-12T15:23:41Z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0x010100E48470125EF21C45BE3032C5E9DCD26E</vt:lpwstr>
  </property>
</Properties>
</file>