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9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50DF-B6D1-4F42-B76D-F2B77190642D}" type="datetimeFigureOut">
              <a:rPr lang="hu-HU" smtClean="0"/>
              <a:t>2014.11.26.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340A-3944-4004-A916-4FC6DDD3B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8969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50DF-B6D1-4F42-B76D-F2B77190642D}" type="datetimeFigureOut">
              <a:rPr lang="hu-HU" smtClean="0"/>
              <a:t>2014.11.26.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340A-3944-4004-A916-4FC6DDD3B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546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50DF-B6D1-4F42-B76D-F2B77190642D}" type="datetimeFigureOut">
              <a:rPr lang="hu-HU" smtClean="0"/>
              <a:t>2014.11.26.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340A-3944-4004-A916-4FC6DDD3B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0810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50DF-B6D1-4F42-B76D-F2B77190642D}" type="datetimeFigureOut">
              <a:rPr lang="hu-HU" smtClean="0"/>
              <a:t>2014.11.26.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340A-3944-4004-A916-4FC6DDD3B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7456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50DF-B6D1-4F42-B76D-F2B77190642D}" type="datetimeFigureOut">
              <a:rPr lang="hu-HU" smtClean="0"/>
              <a:t>2014.11.26.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340A-3944-4004-A916-4FC6DDD3B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248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50DF-B6D1-4F42-B76D-F2B77190642D}" type="datetimeFigureOut">
              <a:rPr lang="hu-HU" smtClean="0"/>
              <a:t>2014.11.26.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340A-3944-4004-A916-4FC6DDD3B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178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50DF-B6D1-4F42-B76D-F2B77190642D}" type="datetimeFigureOut">
              <a:rPr lang="hu-HU" smtClean="0"/>
              <a:t>2014.11.26.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340A-3944-4004-A916-4FC6DDD3B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49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50DF-B6D1-4F42-B76D-F2B77190642D}" type="datetimeFigureOut">
              <a:rPr lang="hu-HU" smtClean="0"/>
              <a:t>2014.11.26.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340A-3944-4004-A916-4FC6DDD3B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198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50DF-B6D1-4F42-B76D-F2B77190642D}" type="datetimeFigureOut">
              <a:rPr lang="hu-HU" smtClean="0"/>
              <a:t>2014.11.26.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340A-3944-4004-A916-4FC6DDD3B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5322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50DF-B6D1-4F42-B76D-F2B77190642D}" type="datetimeFigureOut">
              <a:rPr lang="hu-HU" smtClean="0"/>
              <a:t>2014.11.26.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340A-3944-4004-A916-4FC6DDD3B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541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50DF-B6D1-4F42-B76D-F2B77190642D}" type="datetimeFigureOut">
              <a:rPr lang="hu-HU" smtClean="0"/>
              <a:t>2014.11.26.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7340A-3944-4004-A916-4FC6DDD3B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2115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150DF-B6D1-4F42-B76D-F2B77190642D}" type="datetimeFigureOut">
              <a:rPr lang="hu-HU" smtClean="0"/>
              <a:t>2014.11.26.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7340A-3944-4004-A916-4FC6DDD3BE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309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2403699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</a:t>
            </a:r>
            <a:r>
              <a:rPr lang="hu-HU" dirty="0" err="1" smtClean="0"/>
              <a:t>Roma-Net</a:t>
            </a:r>
            <a:r>
              <a:rPr lang="hu-HU" dirty="0" smtClean="0"/>
              <a:t> Helyi Támogató Csoport lehetőségei a szociális </a:t>
            </a:r>
            <a:r>
              <a:rPr lang="hu-HU" dirty="0" err="1" smtClean="0"/>
              <a:t>városrehabilitáció</a:t>
            </a:r>
            <a:r>
              <a:rPr lang="hu-HU" dirty="0" smtClean="0"/>
              <a:t> tervezésében és végrehajtásában 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70992"/>
          </a:xfrm>
        </p:spPr>
        <p:txBody>
          <a:bodyPr/>
          <a:lstStyle/>
          <a:p>
            <a:r>
              <a:rPr lang="hu-HU" dirty="0" smtClean="0"/>
              <a:t>Mini-konferencia</a:t>
            </a:r>
          </a:p>
          <a:p>
            <a:r>
              <a:rPr lang="hu-HU" dirty="0" smtClean="0"/>
              <a:t>2014.11.27,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916759"/>
            <a:ext cx="8064896" cy="159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7394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hu-HU" dirty="0" err="1" smtClean="0"/>
              <a:t>Roma-Net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URBACT program: Városok közötti tapasztalatcserét és tanulást támogató európai program a fenntartható városfejlődés érdekében.</a:t>
            </a:r>
          </a:p>
          <a:p>
            <a:r>
              <a:rPr lang="hu-HU" dirty="0" err="1" smtClean="0"/>
              <a:t>Roma-Net</a:t>
            </a:r>
            <a:r>
              <a:rPr lang="hu-HU" dirty="0" smtClean="0"/>
              <a:t> I. (2011-2013): Helyi Akciótervek kidolgozása a részvevő városokban a roma társadalom integrációjának segítése érdekében (uniós források). Helyi Támogató Csoport felállítása.</a:t>
            </a:r>
          </a:p>
          <a:p>
            <a:r>
              <a:rPr lang="hu-HU" dirty="0" err="1" smtClean="0"/>
              <a:t>Roma-Net</a:t>
            </a:r>
            <a:r>
              <a:rPr lang="hu-HU" dirty="0" smtClean="0"/>
              <a:t> II. (2014) : Helyi Akcióterv megvalósítását segítő intézkedések kialakítása, felkészülés a 2014-2020 programozási időszakra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80917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Helyi Támogató Csoport (HTCS)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/>
          </a:bodyPr>
          <a:lstStyle/>
          <a:p>
            <a:r>
              <a:rPr lang="hu-HU" dirty="0" smtClean="0"/>
              <a:t>Általában a helyi adminisztráció szakterületi képviselői, intézmények, civil és roma szervezetek vesznek részt</a:t>
            </a:r>
          </a:p>
          <a:p>
            <a:r>
              <a:rPr lang="hu-HU" dirty="0" smtClean="0"/>
              <a:t>Budapesti HTCS főként civil szervezetek képviselői (kétszintű önkormányzati rendszer)</a:t>
            </a:r>
          </a:p>
          <a:p>
            <a:r>
              <a:rPr lang="hu-HU" dirty="0"/>
              <a:t>17 rendes és 12 </a:t>
            </a:r>
            <a:r>
              <a:rPr lang="hu-HU" dirty="0" smtClean="0"/>
              <a:t>konzultációs tag, különféle méretűek, különféle területeken működnek (oktatás, szociális, foglalkoztatási, egészségügy stb.) 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61778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hu-HU" dirty="0" err="1" smtClean="0"/>
              <a:t>Roma-Net</a:t>
            </a:r>
            <a:r>
              <a:rPr lang="hu-HU" dirty="0" smtClean="0"/>
              <a:t> I. eredmények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Helyi Akcióterv kialakítása – fő beavatkozási területek meghatározása</a:t>
            </a:r>
          </a:p>
          <a:p>
            <a:r>
              <a:rPr lang="hu-HU" dirty="0" smtClean="0"/>
              <a:t>Szociális </a:t>
            </a:r>
            <a:r>
              <a:rPr lang="hu-HU" dirty="0" err="1" smtClean="0"/>
              <a:t>városrehabiltációs</a:t>
            </a:r>
            <a:r>
              <a:rPr lang="hu-HU" dirty="0" smtClean="0"/>
              <a:t> projektekben való részvétel, mint az akcióterv megvalósításának egyik fő eszköze (integrált projektek, partnerség)</a:t>
            </a:r>
            <a:endParaRPr lang="hu-HU" dirty="0" smtClean="0"/>
          </a:p>
          <a:p>
            <a:r>
              <a:rPr lang="hu-HU" dirty="0" smtClean="0"/>
              <a:t>Kapcsolatok építése kerületi önkormányzatok felé – végül csak X. kerületi önkormányzattal valósult meg együttműködés</a:t>
            </a:r>
          </a:p>
          <a:p>
            <a:r>
              <a:rPr lang="hu-HU" dirty="0" smtClean="0"/>
              <a:t>Szociális </a:t>
            </a:r>
            <a:r>
              <a:rPr lang="hu-HU" dirty="0" err="1" smtClean="0"/>
              <a:t>városrehabilitációs</a:t>
            </a:r>
            <a:r>
              <a:rPr lang="hu-HU" dirty="0" smtClean="0"/>
              <a:t> projektekben – mini projektek (programalap)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4470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2014-2020 időszak lehetőségei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lnSpcReduction="10000"/>
          </a:bodyPr>
          <a:lstStyle/>
          <a:p>
            <a:r>
              <a:rPr lang="hu-HU" sz="2800" dirty="0" smtClean="0"/>
              <a:t>Tervezési folyamat átalakulása – stratégiai, integrált tervezés jelentőségének növekedése, fejlesztési programok összeállítása a hétéves időszakra:</a:t>
            </a:r>
          </a:p>
          <a:p>
            <a:pPr lvl="1"/>
            <a:r>
              <a:rPr lang="hu-HU" sz="2400" dirty="0" smtClean="0"/>
              <a:t>Integrált településfejlesztési stratégia</a:t>
            </a:r>
          </a:p>
          <a:p>
            <a:pPr lvl="1"/>
            <a:r>
              <a:rPr lang="hu-HU" sz="2400" dirty="0" smtClean="0"/>
              <a:t>Integrált Területi programok</a:t>
            </a:r>
          </a:p>
          <a:p>
            <a:pPr lvl="1"/>
            <a:r>
              <a:rPr lang="hu-HU" sz="2400" dirty="0" smtClean="0"/>
              <a:t>Szociális </a:t>
            </a:r>
            <a:r>
              <a:rPr lang="hu-HU" sz="2400" dirty="0" err="1" smtClean="0"/>
              <a:t>városrehabilitációs</a:t>
            </a:r>
            <a:r>
              <a:rPr lang="hu-HU" sz="2400" dirty="0" smtClean="0"/>
              <a:t> programok</a:t>
            </a:r>
            <a:r>
              <a:rPr lang="hu-HU" dirty="0" smtClean="0"/>
              <a:t> </a:t>
            </a:r>
          </a:p>
          <a:p>
            <a:r>
              <a:rPr lang="hu-HU" sz="2800" dirty="0" smtClean="0"/>
              <a:t>Pályázatok szerepe csökken a forrás elosztásban</a:t>
            </a:r>
          </a:p>
          <a:p>
            <a:r>
              <a:rPr lang="hu-HU" sz="2800" dirty="0" smtClean="0"/>
              <a:t>Partnerség kialakításának szerepe nő – rendelkezésre álló forrásokat le tudja hívni (</a:t>
            </a:r>
            <a:r>
              <a:rPr lang="hu-HU" sz="2800" dirty="0" err="1" smtClean="0"/>
              <a:t>szoft</a:t>
            </a:r>
            <a:r>
              <a:rPr lang="hu-HU" sz="2800" dirty="0" smtClean="0"/>
              <a:t> programok</a:t>
            </a:r>
            <a:r>
              <a:rPr lang="hu-HU" dirty="0" smtClean="0"/>
              <a:t>)</a:t>
            </a:r>
          </a:p>
          <a:p>
            <a:r>
              <a:rPr lang="hu-HU" sz="2800" dirty="0" err="1" smtClean="0"/>
              <a:t>Roma-Net</a:t>
            </a:r>
            <a:r>
              <a:rPr lang="hu-HU" sz="2800" dirty="0" smtClean="0"/>
              <a:t> I. tapasztalata: hatékonyabb ha a szervezeteket már a projekt tervezésbe bevonják, hosszabb távú programok szükségesek, célcsoport eléréséhez intenzívebb eszközök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65125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hu-HU" dirty="0" smtClean="0"/>
              <a:t>Mini- konferencia célja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/>
          </a:bodyPr>
          <a:lstStyle/>
          <a:p>
            <a:r>
              <a:rPr lang="hu-HU" dirty="0" smtClean="0"/>
              <a:t>Részvevők: szakértők (külső szakértők), kormányzati szereplő (tervezők), önkormányzatok, civil szervezetek</a:t>
            </a:r>
            <a:endParaRPr lang="hu-HU" dirty="0" smtClean="0"/>
          </a:p>
          <a:p>
            <a:r>
              <a:rPr lang="hu-HU" dirty="0" smtClean="0"/>
              <a:t>Információt adjon át a szociális </a:t>
            </a:r>
            <a:r>
              <a:rPr lang="hu-HU" dirty="0" err="1" smtClean="0"/>
              <a:t>városrehabilitáció</a:t>
            </a:r>
            <a:r>
              <a:rPr lang="hu-HU" dirty="0" smtClean="0"/>
              <a:t> tervezése kapcsán forrásfelhasználóknak</a:t>
            </a:r>
          </a:p>
          <a:p>
            <a:r>
              <a:rPr lang="hu-HU" dirty="0" smtClean="0"/>
              <a:t>Visszacsatolás a tervezői oldal felé is</a:t>
            </a:r>
          </a:p>
          <a:p>
            <a:r>
              <a:rPr lang="hu-HU" dirty="0" smtClean="0"/>
              <a:t>Együtt gondolkodás a tervezés, partnerségek kialakításának kérdéseiben: milyen területeken lényeges a partnerség, és milyen hatékony formái lehetségesek 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04483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kesCount xmlns="http://schemas.microsoft.com/sharepoint/v3" xsi:nil="true"/>
    <Ratings xmlns="http://schemas.microsoft.com/sharepoint/v3" xsi:nil="true"/>
    <TaxCatchAll xmlns="076a69f7-d516-4c54-bf0e-1c55319ec8b0"/>
    <LikedBy xmlns="http://schemas.microsoft.com/sharepoint/v3">
      <UserInfo>
        <DisplayName/>
        <AccountId xsi:nil="true"/>
        <AccountType/>
      </UserInfo>
    </LikedBy>
    <PublishingExpirationDate xmlns="http://schemas.microsoft.com/sharepoint/v3" xsi:nil="true"/>
    <PublishingStartDate xmlns="http://schemas.microsoft.com/sharepoint/v3" xsi:nil="true"/>
    <RatedBy xmlns="http://schemas.microsoft.com/sharepoint/v3">
      <UserInfo>
        <DisplayName/>
        <AccountId xsi:nil="true"/>
        <AccountType/>
      </UserInfo>
    </RatedBy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E48470125EF21C45BE3032C5E9DCD26E" ma:contentTypeVersion="7" ma:contentTypeDescription="Új dokumentum létrehozása." ma:contentTypeScope="" ma:versionID="cb3fb42b175a69ed614eb08c9fa758b6">
  <xsd:schema xmlns:xsd="http://www.w3.org/2001/XMLSchema" xmlns:xs="http://www.w3.org/2001/XMLSchema" xmlns:p="http://schemas.microsoft.com/office/2006/metadata/properties" xmlns:ns1="http://schemas.microsoft.com/sharepoint/v3" xmlns:ns2="076a69f7-d516-4c54-bf0e-1c55319ec8b0" targetNamespace="http://schemas.microsoft.com/office/2006/metadata/properties" ma:root="true" ma:fieldsID="cc315078b6b355a410b542064f8999ed" ns1:_="" ns2:_="">
    <xsd:import namespace="http://schemas.microsoft.com/sharepoint/v3"/>
    <xsd:import namespace="076a69f7-d516-4c54-bf0e-1c55319ec8b0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TaxCatchAll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Ütemezett kezdődátum" ma:internalName="PublishingStartDate">
      <xsd:simpleType>
        <xsd:restriction base="dms:Unknown"/>
      </xsd:simpleType>
    </xsd:element>
    <xsd:element name="PublishingExpirationDate" ma:index="9" nillable="true" ma:displayName="Ütemezett záródátum" ma:internalName="PublishingExpirationDate">
      <xsd:simpleType>
        <xsd:restriction base="dms:Unknown"/>
      </xsd:simpleType>
    </xsd:element>
    <xsd:element name="RatedBy" ma:index="11" nillable="true" ma:displayName="Minősítők" ma:description="Az elemet minősítő felhasználók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12" nillable="true" ma:displayName="Felhasználói minősítések" ma:description="Az elem felhasználói minősítései" ma:hidden="true" ma:internalName="Ratings">
      <xsd:simpleType>
        <xsd:restriction base="dms:Note"/>
      </xsd:simpleType>
    </xsd:element>
    <xsd:element name="LikesCount" ma:index="13" nillable="true" ma:displayName="Tetszésnyilvánítások száma" ma:internalName="LikesCount">
      <xsd:simpleType>
        <xsd:restriction base="dms:Unknown"/>
      </xsd:simpleType>
    </xsd:element>
    <xsd:element name="LikedBy" ma:index="14" nillable="true" ma:displayName="Felhasználók, akiknek tetszett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6a69f7-d516-4c54-bf0e-1c55319ec8b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list="{281a3812-de55-49da-bbc4-0ab842cdc506}" ma:internalName="TaxCatchAll" ma:showField="CatchAllData" ma:web="076a69f7-d516-4c54-bf0e-1c55319ec8b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8D049E-69E7-4FA6-A8E1-2AAC7867E8FD}"/>
</file>

<file path=customXml/itemProps2.xml><?xml version="1.0" encoding="utf-8"?>
<ds:datastoreItem xmlns:ds="http://schemas.openxmlformats.org/officeDocument/2006/customXml" ds:itemID="{0E733FE1-AAA4-457B-910F-68D8026B4662}"/>
</file>

<file path=customXml/itemProps3.xml><?xml version="1.0" encoding="utf-8"?>
<ds:datastoreItem xmlns:ds="http://schemas.openxmlformats.org/officeDocument/2006/customXml" ds:itemID="{E8129BAD-FEA2-40A9-8112-3F9449860392}"/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317</Words>
  <Application>Microsoft Office PowerPoint</Application>
  <PresentationFormat>Diavetítés a képernyőre (4:3 oldalarány)</PresentationFormat>
  <Paragraphs>29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Office-téma</vt:lpstr>
      <vt:lpstr>A Roma-Net Helyi Támogató Csoport lehetőségei a szociális városrehabilitáció tervezésében és végrehajtásában </vt:lpstr>
      <vt:lpstr>Roma-Net </vt:lpstr>
      <vt:lpstr>Helyi Támogató Csoport (HTCS)</vt:lpstr>
      <vt:lpstr>Roma-Net I. eredmények</vt:lpstr>
      <vt:lpstr>2014-2020 időszak lehetőségei</vt:lpstr>
      <vt:lpstr>Mini- konferencia célja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Roma-Net Helyi Támogató Csoport lehetőségei a szociális városrehabilitáció tervezésében és végrehajtásában</dc:title>
  <dc:creator>Eszter</dc:creator>
  <cp:lastModifiedBy>Eszter</cp:lastModifiedBy>
  <cp:revision>6</cp:revision>
  <dcterms:created xsi:type="dcterms:W3CDTF">2014-11-26T21:32:22Z</dcterms:created>
  <dcterms:modified xsi:type="dcterms:W3CDTF">2014-11-26T22:25:31Z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0x010100E48470125EF21C45BE3032C5E9DCD26E</vt:lpwstr>
  </property>
</Properties>
</file>