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5" r:id="rId3"/>
    <p:sldId id="310" r:id="rId4"/>
    <p:sldId id="277" r:id="rId5"/>
    <p:sldId id="278" r:id="rId6"/>
    <p:sldId id="302" r:id="rId7"/>
    <p:sldId id="280" r:id="rId8"/>
    <p:sldId id="308" r:id="rId9"/>
    <p:sldId id="305" r:id="rId10"/>
    <p:sldId id="274" r:id="rId11"/>
    <p:sldId id="281" r:id="rId12"/>
    <p:sldId id="309" r:id="rId13"/>
    <p:sldId id="311" r:id="rId14"/>
    <p:sldId id="307" r:id="rId15"/>
    <p:sldId id="312" r:id="rId16"/>
    <p:sldId id="313" r:id="rId17"/>
    <p:sldId id="314" r:id="rId18"/>
    <p:sldId id="316" r:id="rId19"/>
    <p:sldId id="315" r:id="rId20"/>
    <p:sldId id="317" r:id="rId21"/>
    <p:sldId id="293" r:id="rId22"/>
    <p:sldId id="318" r:id="rId23"/>
    <p:sldId id="319" r:id="rId24"/>
    <p:sldId id="320" r:id="rId25"/>
    <p:sldId id="321" r:id="rId26"/>
    <p:sldId id="322" r:id="rId27"/>
    <p:sldId id="324" r:id="rId28"/>
    <p:sldId id="325" r:id="rId29"/>
  </p:sldIdLst>
  <p:sldSz cx="9144000" cy="6858000" type="screen4x3"/>
  <p:notesSz cx="6858000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E4"/>
    <a:srgbClr val="2B7D1D"/>
    <a:srgbClr val="437129"/>
    <a:srgbClr val="508731"/>
    <a:srgbClr val="FDCE6F"/>
    <a:srgbClr val="65AC3E"/>
    <a:srgbClr val="3FBB95"/>
    <a:srgbClr val="2B9D9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7" autoAdjust="0"/>
    <p:restoredTop sz="88172" autoAdjust="0"/>
  </p:normalViewPr>
  <p:slideViewPr>
    <p:cSldViewPr>
      <p:cViewPr>
        <p:scale>
          <a:sx n="70" d="100"/>
          <a:sy n="70" d="100"/>
        </p:scale>
        <p:origin x="-126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8B4E7-50EA-4A43-A44D-0CF03A8270A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B87639E-5037-45B7-BB4D-FB52185AE714}">
      <dgm:prSet phldrT="[Szöveg]" custT="1"/>
      <dgm:spPr/>
      <dgm:t>
        <a:bodyPr/>
        <a:lstStyle/>
        <a:p>
          <a:pPr>
            <a:spcAft>
              <a:spcPts val="0"/>
            </a:spcAft>
          </a:pPr>
          <a:r>
            <a:rPr lang="hu-HU" sz="1600" dirty="0" smtClean="0"/>
            <a:t>I. blokk:</a:t>
          </a:r>
        </a:p>
        <a:p>
          <a:pPr>
            <a:spcAft>
              <a:spcPts val="0"/>
            </a:spcAft>
          </a:pPr>
          <a:r>
            <a:rPr lang="hu-HU" sz="1600" dirty="0" smtClean="0"/>
            <a:t>Közép távú célok</a:t>
          </a:r>
          <a:endParaRPr lang="en-US" sz="1600" dirty="0"/>
        </a:p>
      </dgm:t>
    </dgm:pt>
    <dgm:pt modelId="{9ADCAA53-03D8-4AC1-89B7-BB058C560D63}" type="parTrans" cxnId="{4BBFBC66-E2BE-478E-92AD-A385AC51DDB8}">
      <dgm:prSet/>
      <dgm:spPr/>
      <dgm:t>
        <a:bodyPr/>
        <a:lstStyle/>
        <a:p>
          <a:endParaRPr lang="en-US"/>
        </a:p>
      </dgm:t>
    </dgm:pt>
    <dgm:pt modelId="{0E157210-5570-403B-9116-2F10EAF51CD2}" type="sibTrans" cxnId="{4BBFBC66-E2BE-478E-92AD-A385AC51DDB8}">
      <dgm:prSet/>
      <dgm:spPr/>
      <dgm:t>
        <a:bodyPr/>
        <a:lstStyle/>
        <a:p>
          <a:endParaRPr lang="en-US"/>
        </a:p>
      </dgm:t>
    </dgm:pt>
    <dgm:pt modelId="{E38C1821-3876-4120-8721-8E624BA9FA8A}">
      <dgm:prSet phldrT="[Szöveg]" custT="1"/>
      <dgm:spPr/>
      <dgm:t>
        <a:bodyPr/>
        <a:lstStyle/>
        <a:p>
          <a:pPr>
            <a:spcAft>
              <a:spcPts val="0"/>
            </a:spcAft>
          </a:pPr>
          <a:r>
            <a:rPr lang="hu-HU" sz="1600" dirty="0" smtClean="0"/>
            <a:t>II. blokk:</a:t>
          </a:r>
        </a:p>
        <a:p>
          <a:pPr>
            <a:spcAft>
              <a:spcPts val="0"/>
            </a:spcAft>
          </a:pPr>
          <a:r>
            <a:rPr lang="hu-HU" sz="1600" dirty="0" smtClean="0"/>
            <a:t>Kiválasztási kritériumok</a:t>
          </a:r>
          <a:endParaRPr lang="en-US" sz="1600" dirty="0"/>
        </a:p>
      </dgm:t>
    </dgm:pt>
    <dgm:pt modelId="{F54B35DD-7428-42B9-AE7F-1D6C8F25DE52}" type="parTrans" cxnId="{10E11E31-5A4E-463C-A041-9482908C965A}">
      <dgm:prSet/>
      <dgm:spPr/>
      <dgm:t>
        <a:bodyPr/>
        <a:lstStyle/>
        <a:p>
          <a:endParaRPr lang="en-US"/>
        </a:p>
      </dgm:t>
    </dgm:pt>
    <dgm:pt modelId="{025C55F7-0818-4220-89A8-8AFCC9A2F4D7}" type="sibTrans" cxnId="{10E11E31-5A4E-463C-A041-9482908C965A}">
      <dgm:prSet/>
      <dgm:spPr/>
      <dgm:t>
        <a:bodyPr/>
        <a:lstStyle/>
        <a:p>
          <a:endParaRPr lang="en-US"/>
        </a:p>
      </dgm:t>
    </dgm:pt>
    <dgm:pt modelId="{BA2FB433-6E7F-43CC-A083-9E3A1E271F0B}">
      <dgm:prSet phldrT="[Szöveg]" custT="1"/>
      <dgm:spPr/>
      <dgm:t>
        <a:bodyPr/>
        <a:lstStyle/>
        <a:p>
          <a:pPr>
            <a:spcAft>
              <a:spcPts val="0"/>
            </a:spcAft>
          </a:pPr>
          <a:r>
            <a:rPr lang="hu-HU" sz="1600" dirty="0" smtClean="0"/>
            <a:t>III. blokk:</a:t>
          </a:r>
        </a:p>
        <a:p>
          <a:pPr>
            <a:spcAft>
              <a:spcPts val="0"/>
            </a:spcAft>
          </a:pPr>
          <a:r>
            <a:rPr lang="hu-HU" sz="1600" dirty="0" smtClean="0"/>
            <a:t>Beavatkozások, végrehajtás</a:t>
          </a:r>
          <a:endParaRPr lang="en-US" sz="1600" dirty="0"/>
        </a:p>
      </dgm:t>
    </dgm:pt>
    <dgm:pt modelId="{169DAE7F-73D3-4914-B1F3-A893724BD8A6}" type="parTrans" cxnId="{5CB3F140-F4E7-42A7-80C2-66F0FFEA0165}">
      <dgm:prSet/>
      <dgm:spPr/>
      <dgm:t>
        <a:bodyPr/>
        <a:lstStyle/>
        <a:p>
          <a:endParaRPr lang="en-US"/>
        </a:p>
      </dgm:t>
    </dgm:pt>
    <dgm:pt modelId="{ED65491D-7680-4CD8-AC1A-003B3E5CBD1E}" type="sibTrans" cxnId="{5CB3F140-F4E7-42A7-80C2-66F0FFEA0165}">
      <dgm:prSet/>
      <dgm:spPr/>
      <dgm:t>
        <a:bodyPr/>
        <a:lstStyle/>
        <a:p>
          <a:endParaRPr lang="en-US"/>
        </a:p>
      </dgm:t>
    </dgm:pt>
    <dgm:pt modelId="{57951E40-40F0-4B8C-BC91-58908FB45ADB}" type="pres">
      <dgm:prSet presAssocID="{01F8B4E7-50EA-4A43-A44D-0CF03A8270AB}" presName="Name0" presStyleCnt="0">
        <dgm:presLayoutVars>
          <dgm:dir/>
          <dgm:animLvl val="lvl"/>
          <dgm:resizeHandles val="exact"/>
        </dgm:presLayoutVars>
      </dgm:prSet>
      <dgm:spPr/>
    </dgm:pt>
    <dgm:pt modelId="{1AF3E561-9EB8-4E49-B3FD-C216ACAE2E68}" type="pres">
      <dgm:prSet presAssocID="{5B87639E-5037-45B7-BB4D-FB52185AE714}" presName="parTxOnly" presStyleLbl="node1" presStyleIdx="0" presStyleCnt="3" custScaleX="92258" custScaleY="74985" custLinFactNeighborX="-16362" custLinFactNeighborY="-21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04C26-4CEF-4443-AEC8-2BE668C33B54}" type="pres">
      <dgm:prSet presAssocID="{0E157210-5570-403B-9116-2F10EAF51CD2}" presName="parTxOnlySpace" presStyleCnt="0"/>
      <dgm:spPr/>
    </dgm:pt>
    <dgm:pt modelId="{7B487FD6-255F-4E9A-85D3-EFAF29E33CCF}" type="pres">
      <dgm:prSet presAssocID="{E38C1821-3876-4120-8721-8E624BA9FA8A}" presName="parTxOnly" presStyleLbl="node1" presStyleIdx="1" presStyleCnt="3" custScaleX="84559" custScaleY="75951" custLinFactNeighborX="-27136" custLinFactNeighborY="-2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31F3C2-61CA-4BD2-8919-34A7EA76280B}" type="pres">
      <dgm:prSet presAssocID="{025C55F7-0818-4220-89A8-8AFCC9A2F4D7}" presName="parTxOnlySpace" presStyleCnt="0"/>
      <dgm:spPr/>
    </dgm:pt>
    <dgm:pt modelId="{305E371C-C912-49BA-8231-D3CEA87CAF87}" type="pres">
      <dgm:prSet presAssocID="{BA2FB433-6E7F-43CC-A083-9E3A1E271F0B}" presName="parTxOnly" presStyleLbl="node1" presStyleIdx="2" presStyleCnt="3" custScaleX="74480" custScaleY="74941" custLinFactNeighborX="-34137" custLinFactNeighborY="-21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BE702-B995-40DE-902B-1CF1E3737538}" type="presOf" srcId="{01F8B4E7-50EA-4A43-A44D-0CF03A8270AB}" destId="{57951E40-40F0-4B8C-BC91-58908FB45ADB}" srcOrd="0" destOrd="0" presId="urn:microsoft.com/office/officeart/2005/8/layout/chevron1"/>
    <dgm:cxn modelId="{4150E0D7-F281-42CC-86B8-380CF72F74A5}" type="presOf" srcId="{5B87639E-5037-45B7-BB4D-FB52185AE714}" destId="{1AF3E561-9EB8-4E49-B3FD-C216ACAE2E68}" srcOrd="0" destOrd="0" presId="urn:microsoft.com/office/officeart/2005/8/layout/chevron1"/>
    <dgm:cxn modelId="{5CB3F140-F4E7-42A7-80C2-66F0FFEA0165}" srcId="{01F8B4E7-50EA-4A43-A44D-0CF03A8270AB}" destId="{BA2FB433-6E7F-43CC-A083-9E3A1E271F0B}" srcOrd="2" destOrd="0" parTransId="{169DAE7F-73D3-4914-B1F3-A893724BD8A6}" sibTransId="{ED65491D-7680-4CD8-AC1A-003B3E5CBD1E}"/>
    <dgm:cxn modelId="{55D0700B-EC36-4C0F-9C75-95FCEA4A3B45}" type="presOf" srcId="{E38C1821-3876-4120-8721-8E624BA9FA8A}" destId="{7B487FD6-255F-4E9A-85D3-EFAF29E33CCF}" srcOrd="0" destOrd="0" presId="urn:microsoft.com/office/officeart/2005/8/layout/chevron1"/>
    <dgm:cxn modelId="{8E426F0E-CAE4-4F24-B2CB-39B2E80A495A}" type="presOf" srcId="{BA2FB433-6E7F-43CC-A083-9E3A1E271F0B}" destId="{305E371C-C912-49BA-8231-D3CEA87CAF87}" srcOrd="0" destOrd="0" presId="urn:microsoft.com/office/officeart/2005/8/layout/chevron1"/>
    <dgm:cxn modelId="{4BBFBC66-E2BE-478E-92AD-A385AC51DDB8}" srcId="{01F8B4E7-50EA-4A43-A44D-0CF03A8270AB}" destId="{5B87639E-5037-45B7-BB4D-FB52185AE714}" srcOrd="0" destOrd="0" parTransId="{9ADCAA53-03D8-4AC1-89B7-BB058C560D63}" sibTransId="{0E157210-5570-403B-9116-2F10EAF51CD2}"/>
    <dgm:cxn modelId="{10E11E31-5A4E-463C-A041-9482908C965A}" srcId="{01F8B4E7-50EA-4A43-A44D-0CF03A8270AB}" destId="{E38C1821-3876-4120-8721-8E624BA9FA8A}" srcOrd="1" destOrd="0" parTransId="{F54B35DD-7428-42B9-AE7F-1D6C8F25DE52}" sibTransId="{025C55F7-0818-4220-89A8-8AFCC9A2F4D7}"/>
    <dgm:cxn modelId="{6BEE0CA6-437D-4F20-8209-FCAC14DB24FA}" type="presParOf" srcId="{57951E40-40F0-4B8C-BC91-58908FB45ADB}" destId="{1AF3E561-9EB8-4E49-B3FD-C216ACAE2E68}" srcOrd="0" destOrd="0" presId="urn:microsoft.com/office/officeart/2005/8/layout/chevron1"/>
    <dgm:cxn modelId="{E335AD85-6C0D-4BAF-ADCF-F981E834CBFB}" type="presParOf" srcId="{57951E40-40F0-4B8C-BC91-58908FB45ADB}" destId="{6DA04C26-4CEF-4443-AEC8-2BE668C33B54}" srcOrd="1" destOrd="0" presId="urn:microsoft.com/office/officeart/2005/8/layout/chevron1"/>
    <dgm:cxn modelId="{9B209618-8C95-467F-B42F-8A29FFD57B84}" type="presParOf" srcId="{57951E40-40F0-4B8C-BC91-58908FB45ADB}" destId="{7B487FD6-255F-4E9A-85D3-EFAF29E33CCF}" srcOrd="2" destOrd="0" presId="urn:microsoft.com/office/officeart/2005/8/layout/chevron1"/>
    <dgm:cxn modelId="{C01440C1-2CCA-4494-96B3-E868F78B1060}" type="presParOf" srcId="{57951E40-40F0-4B8C-BC91-58908FB45ADB}" destId="{D531F3C2-61CA-4BD2-8919-34A7EA76280B}" srcOrd="3" destOrd="0" presId="urn:microsoft.com/office/officeart/2005/8/layout/chevron1"/>
    <dgm:cxn modelId="{98318F7D-76E5-48C8-B7C5-8F30D53CE46A}" type="presParOf" srcId="{57951E40-40F0-4B8C-BC91-58908FB45ADB}" destId="{305E371C-C912-49BA-8231-D3CEA87CAF8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F3E561-9EB8-4E49-B3FD-C216ACAE2E68}">
      <dsp:nvSpPr>
        <dsp:cNvPr id="0" name=""/>
        <dsp:cNvSpPr/>
      </dsp:nvSpPr>
      <dsp:spPr>
        <a:xfrm>
          <a:off x="0" y="142725"/>
          <a:ext cx="3280923" cy="10278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u-HU" sz="1600" kern="1200" dirty="0" smtClean="0"/>
            <a:t>I. blokk: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u-HU" sz="1600" kern="1200" dirty="0" smtClean="0"/>
            <a:t>Közép távú célok</a:t>
          </a:r>
          <a:endParaRPr lang="en-US" sz="1600" kern="1200" dirty="0"/>
        </a:p>
      </dsp:txBody>
      <dsp:txXfrm>
        <a:off x="0" y="142725"/>
        <a:ext cx="3280923" cy="1027890"/>
      </dsp:txXfrm>
    </dsp:sp>
    <dsp:sp modelId="{7B487FD6-255F-4E9A-85D3-EFAF29E33CCF}">
      <dsp:nvSpPr>
        <dsp:cNvPr id="0" name=""/>
        <dsp:cNvSpPr/>
      </dsp:nvSpPr>
      <dsp:spPr>
        <a:xfrm>
          <a:off x="2830848" y="137159"/>
          <a:ext cx="3007127" cy="10411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u-HU" sz="1600" kern="1200" dirty="0" smtClean="0"/>
            <a:t>II. blokk: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u-HU" sz="1600" kern="1200" dirty="0" smtClean="0"/>
            <a:t>Kiválasztási kritériumok</a:t>
          </a:r>
          <a:endParaRPr lang="en-US" sz="1600" kern="1200" dirty="0"/>
        </a:p>
      </dsp:txBody>
      <dsp:txXfrm>
        <a:off x="2830848" y="137159"/>
        <a:ext cx="3007127" cy="1041132"/>
      </dsp:txXfrm>
    </dsp:sp>
    <dsp:sp modelId="{305E371C-C912-49BA-8231-D3CEA87CAF87}">
      <dsp:nvSpPr>
        <dsp:cNvPr id="0" name=""/>
        <dsp:cNvSpPr/>
      </dsp:nvSpPr>
      <dsp:spPr>
        <a:xfrm>
          <a:off x="5457454" y="142725"/>
          <a:ext cx="2648693" cy="1027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u-HU" sz="1600" kern="1200" dirty="0" smtClean="0"/>
            <a:t>III. blokk: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u-HU" sz="1600" kern="1200" dirty="0" smtClean="0"/>
            <a:t>Beavatkozások, végrehajtás</a:t>
          </a:r>
          <a:endParaRPr lang="en-US" sz="1600" kern="1200" dirty="0"/>
        </a:p>
      </dsp:txBody>
      <dsp:txXfrm>
        <a:off x="5457454" y="142725"/>
        <a:ext cx="2648693" cy="1027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F60F2-96AB-4A1B-8F73-2E94558EAB23}" type="datetimeFigureOut">
              <a:rPr lang="hu-HU" smtClean="0"/>
              <a:pPr/>
              <a:t>2014.11.27.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84731-BF08-4770-978C-7E86B55A25A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398F3-209A-4359-92EC-1DCBF125650B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5A7F6-A3E7-463E-BC62-F9C0FC5F8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5A7F6-A3E7-463E-BC62-F9C0FC5F8AE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AFA4-08B4-40DB-8435-439D4F7CE08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53B5-597E-4ACE-9EC6-B8DF35981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AFA4-08B4-40DB-8435-439D4F7CE08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53B5-597E-4ACE-9EC6-B8DF35981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AFA4-08B4-40DB-8435-439D4F7CE08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53B5-597E-4ACE-9EC6-B8DF35981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AFA4-08B4-40DB-8435-439D4F7CE08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53B5-597E-4ACE-9EC6-B8DF35981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AFA4-08B4-40DB-8435-439D4F7CE08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53B5-597E-4ACE-9EC6-B8DF35981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AFA4-08B4-40DB-8435-439D4F7CE08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53B5-597E-4ACE-9EC6-B8DF35981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AFA4-08B4-40DB-8435-439D4F7CE08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53B5-597E-4ACE-9EC6-B8DF35981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AFA4-08B4-40DB-8435-439D4F7CE08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53B5-597E-4ACE-9EC6-B8DF35981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AFA4-08B4-40DB-8435-439D4F7CE08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53B5-597E-4ACE-9EC6-B8DF35981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AFA4-08B4-40DB-8435-439D4F7CE08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53B5-597E-4ACE-9EC6-B8DF35981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AFA4-08B4-40DB-8435-439D4F7CE08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53B5-597E-4ACE-9EC6-B8DF35981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EAFA4-08B4-40DB-8435-439D4F7CE08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853B5-597E-4ACE-9EC6-B8DF35981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e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114800"/>
            <a:ext cx="5867400" cy="1219200"/>
          </a:xfrm>
        </p:spPr>
        <p:txBody>
          <a:bodyPr>
            <a:normAutofit fontScale="77500" lnSpcReduction="20000"/>
          </a:bodyPr>
          <a:lstStyle/>
          <a:p>
            <a:pPr algn="r"/>
            <a:endParaRPr lang="hu-H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hu-H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Balás Gábor</a:t>
            </a:r>
          </a:p>
          <a:p>
            <a:pPr algn="r"/>
            <a:r>
              <a:rPr lang="hu-H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HÉTFA Kutatóintézet és Elemző Központ</a:t>
            </a:r>
          </a:p>
          <a:p>
            <a:pPr algn="r"/>
            <a:endParaRPr lang="hu-H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84521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USZT_logo_big_P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928057" cy="1219200"/>
          </a:xfrm>
          <a:prstGeom prst="rect">
            <a:avLst/>
          </a:prstGeom>
        </p:spPr>
      </p:pic>
      <p:pic>
        <p:nvPicPr>
          <p:cNvPr id="7" name="Kép 6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8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762000" y="3429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A szociális </a:t>
            </a:r>
            <a:r>
              <a:rPr lang="hu-HU" i="1" dirty="0" err="1" smtClean="0"/>
              <a:t>városrehabilitációs</a:t>
            </a:r>
            <a:r>
              <a:rPr lang="hu-HU" i="1" dirty="0" smtClean="0"/>
              <a:t> beavatkozások tervezése és végrehajtása: a kerületi és fővárosi szint együttműködési lehetőségei a 2014-2020-as időszakban</a:t>
            </a:r>
            <a:endParaRPr lang="hu-HU" dirty="0"/>
          </a:p>
        </p:txBody>
      </p:sp>
      <p:pic>
        <p:nvPicPr>
          <p:cNvPr id="10" name="Picture 12" descr="C:\Documents and Settings\xy\Asztal\Nagygép\Hétfa\Cégügyek\logo_grafika\hetfa_logo_ures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78755"/>
            <a:ext cx="1295400" cy="117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hu-HU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TFP-k</a:t>
            </a:r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készítési folyamata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876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dokumentumok elfogadása: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Főváros Közgyűlés – 2014 június 30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Előterjesztés: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egyeztetések a kerületek vezetőivel döntéshozói munkacsoportokban</a:t>
            </a:r>
            <a:b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három alkalommal, három lépésben fogadták el</a:t>
            </a:r>
          </a:p>
          <a:p>
            <a:pPr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400" dirty="0" smtClean="0"/>
              <a:t>	</a:t>
            </a: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Előkészítés: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Széles körű együttműködéssel </a:t>
            </a:r>
            <a:b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heti egyeztetéssel </a:t>
            </a:r>
            <a:b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a szakmai munkacsoportokban:</a:t>
            </a:r>
            <a:b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a kerületek</a:t>
            </a:r>
            <a:b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Pest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megy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b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a minisztériumok delegáltjaival</a:t>
            </a:r>
            <a:b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a Főváros érintett szervezeteinek delegáltjaival, továbbá</a:t>
            </a:r>
            <a:b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meghívott gazdasági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és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civil szervezetek képviselőivel</a:t>
            </a:r>
          </a:p>
          <a:p>
            <a:pPr>
              <a:spcBef>
                <a:spcPts val="18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Partnerség: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szakmai nyilvánosság biztosítása és javaslatok befogadása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sz="22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sz="22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hu-HU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hu-HU" sz="2000" dirty="0" smtClean="0"/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152400"/>
            <a:ext cx="6705600" cy="1143000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folyamat szervezeti felépítése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410200"/>
            <a:ext cx="6781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Gazdasági és civil szereplők; lakossági inputok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733800"/>
            <a:ext cx="1828800" cy="1219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DUNA TFP</a:t>
            </a:r>
          </a:p>
          <a:p>
            <a:pPr algn="ctr"/>
            <a:r>
              <a:rPr lang="hu-HU" dirty="0" smtClean="0"/>
              <a:t>Szakmai munkacsoport</a:t>
            </a:r>
            <a:endParaRPr lang="hu-HU" dirty="0"/>
          </a:p>
        </p:txBody>
      </p:sp>
      <p:sp>
        <p:nvSpPr>
          <p:cNvPr id="8" name="Rectangle 7"/>
          <p:cNvSpPr/>
          <p:nvPr/>
        </p:nvSpPr>
        <p:spPr>
          <a:xfrm>
            <a:off x="3200400" y="3733800"/>
            <a:ext cx="1828800" cy="1219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BARNAMEZŐ TFP</a:t>
            </a:r>
          </a:p>
          <a:p>
            <a:pPr algn="ctr"/>
            <a:r>
              <a:rPr lang="hu-HU" dirty="0" smtClean="0"/>
              <a:t>Szakmai munkacsoport</a:t>
            </a:r>
            <a:endParaRPr lang="hu-HU" dirty="0"/>
          </a:p>
        </p:txBody>
      </p:sp>
      <p:sp>
        <p:nvSpPr>
          <p:cNvPr id="9" name="Rectangle 8"/>
          <p:cNvSpPr/>
          <p:nvPr/>
        </p:nvSpPr>
        <p:spPr>
          <a:xfrm>
            <a:off x="5638800" y="3733800"/>
            <a:ext cx="1828800" cy="1219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SZOCREHAB TFP</a:t>
            </a:r>
          </a:p>
          <a:p>
            <a:pPr algn="ctr"/>
            <a:r>
              <a:rPr lang="hu-HU" dirty="0" smtClean="0"/>
              <a:t>Szakmai munkacsoport</a:t>
            </a:r>
            <a:endParaRPr lang="hu-HU" dirty="0"/>
          </a:p>
        </p:txBody>
      </p:sp>
      <p:sp>
        <p:nvSpPr>
          <p:cNvPr id="12" name="Rectangle 11"/>
          <p:cNvSpPr/>
          <p:nvPr/>
        </p:nvSpPr>
        <p:spPr>
          <a:xfrm>
            <a:off x="8001000" y="2667000"/>
            <a:ext cx="762000" cy="3048000"/>
          </a:xfrm>
          <a:prstGeom prst="rect">
            <a:avLst/>
          </a:prstGeom>
          <a:solidFill>
            <a:srgbClr val="FDC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chemeClr val="tx1"/>
                </a:solidFill>
              </a:rPr>
              <a:t>Koor-dináló mcs</a:t>
            </a:r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24800" y="1295400"/>
            <a:ext cx="914400" cy="914400"/>
          </a:xfrm>
          <a:prstGeom prst="rect">
            <a:avLst/>
          </a:prstGeom>
          <a:solidFill>
            <a:srgbClr val="FDC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Pályázati </a:t>
            </a:r>
            <a:r>
              <a:rPr lang="hu-HU" sz="1400" dirty="0" err="1" smtClean="0">
                <a:solidFill>
                  <a:schemeClr val="tx1"/>
                </a:solidFill>
              </a:rPr>
              <a:t>koordi-náció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1143000"/>
            <a:ext cx="27432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Fővárosi Közgyűlés + illetékes szakbizottsága</a:t>
            </a:r>
            <a:endParaRPr lang="hu-HU" dirty="0"/>
          </a:p>
        </p:txBody>
      </p: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1676400" y="49530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9" idx="2"/>
          </p:cNvCxnSpPr>
          <p:nvPr/>
        </p:nvCxnSpPr>
        <p:spPr>
          <a:xfrm flipV="1">
            <a:off x="6553200" y="49530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676400" y="3429000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553200" y="33528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191000" y="3429000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191000" y="18288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14800" y="49530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>
            <a:stCxn id="13" idx="2"/>
            <a:endCxn id="12" idx="0"/>
          </p:cNvCxnSpPr>
          <p:nvPr/>
        </p:nvCxnSpPr>
        <p:spPr>
          <a:xfrm>
            <a:off x="8382000" y="2209800"/>
            <a:ext cx="0" cy="45720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églalap 32"/>
          <p:cNvSpPr/>
          <p:nvPr/>
        </p:nvSpPr>
        <p:spPr>
          <a:xfrm>
            <a:off x="838200" y="2590800"/>
            <a:ext cx="2133600" cy="838200"/>
          </a:xfrm>
          <a:prstGeom prst="rect">
            <a:avLst/>
          </a:prstGeom>
          <a:solidFill>
            <a:schemeClr val="bg1">
              <a:lumMod val="50000"/>
            </a:schemeClr>
          </a:solidFill>
          <a:ln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DÖNTÉSHOZÓ MUNKACSOPORT – DUNA TFP</a:t>
            </a:r>
            <a:endParaRPr lang="hu-HU" dirty="0"/>
          </a:p>
        </p:txBody>
      </p:sp>
      <p:pic>
        <p:nvPicPr>
          <p:cNvPr id="30" name="Kép 29" descr="USZT_logo_big_P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31" name="Kép 30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34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  <p:sp>
        <p:nvSpPr>
          <p:cNvPr id="29" name="Téglalap 28"/>
          <p:cNvSpPr/>
          <p:nvPr/>
        </p:nvSpPr>
        <p:spPr>
          <a:xfrm>
            <a:off x="3124200" y="2590800"/>
            <a:ext cx="2133600" cy="838200"/>
          </a:xfrm>
          <a:prstGeom prst="rect">
            <a:avLst/>
          </a:prstGeom>
          <a:solidFill>
            <a:schemeClr val="bg1">
              <a:lumMod val="50000"/>
            </a:schemeClr>
          </a:solidFill>
          <a:ln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DÖNTÉSHOZÓ MUNKACSOPORT – BARNAMEZŐ TFP</a:t>
            </a:r>
            <a:endParaRPr lang="hu-HU" dirty="0"/>
          </a:p>
        </p:txBody>
      </p:sp>
      <p:sp>
        <p:nvSpPr>
          <p:cNvPr id="35" name="Téglalap 34"/>
          <p:cNvSpPr/>
          <p:nvPr/>
        </p:nvSpPr>
        <p:spPr>
          <a:xfrm>
            <a:off x="5486400" y="2590800"/>
            <a:ext cx="2133600" cy="838200"/>
          </a:xfrm>
          <a:prstGeom prst="rect">
            <a:avLst/>
          </a:prstGeom>
          <a:solidFill>
            <a:schemeClr val="bg1">
              <a:lumMod val="50000"/>
            </a:schemeClr>
          </a:solidFill>
          <a:ln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DÖNTÉSHOZÓ MUNKACSOPORT – SZOCREHAB TFP</a:t>
            </a:r>
            <a:endParaRPr lang="hu-HU" dirty="0"/>
          </a:p>
        </p:txBody>
      </p:sp>
      <p:cxnSp>
        <p:nvCxnSpPr>
          <p:cNvPr id="36" name="Straight Arrow Connector 25"/>
          <p:cNvCxnSpPr>
            <a:endCxn id="14" idx="2"/>
          </p:cNvCxnSpPr>
          <p:nvPr/>
        </p:nvCxnSpPr>
        <p:spPr>
          <a:xfrm flipH="1" flipV="1">
            <a:off x="4191000" y="1828800"/>
            <a:ext cx="23622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5"/>
          <p:cNvCxnSpPr>
            <a:endCxn id="14" idx="2"/>
          </p:cNvCxnSpPr>
          <p:nvPr/>
        </p:nvCxnSpPr>
        <p:spPr>
          <a:xfrm flipV="1">
            <a:off x="1905000" y="1828800"/>
            <a:ext cx="22860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zövegdoboz 27"/>
          <p:cNvSpPr txBox="1"/>
          <p:nvPr/>
        </p:nvSpPr>
        <p:spPr>
          <a:xfrm>
            <a:off x="228600" y="7620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TFP tervezés folyamata</a:t>
            </a:r>
            <a:endParaRPr lang="hu-H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" name="Kép 29" descr="USZT_logo_big_P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4199" y="0"/>
            <a:ext cx="1857401" cy="576739"/>
          </a:xfrm>
          <a:prstGeom prst="rect">
            <a:avLst/>
          </a:prstGeom>
        </p:spPr>
      </p:pic>
      <p:pic>
        <p:nvPicPr>
          <p:cNvPr id="31" name="Kép 30" descr="Infoblokk3_altalanos_egy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152000"/>
            <a:ext cx="1513656" cy="629800"/>
          </a:xfrm>
          <a:prstGeom prst="rect">
            <a:avLst/>
          </a:prstGeom>
        </p:spPr>
      </p:pic>
      <p:pic>
        <p:nvPicPr>
          <p:cNvPr id="32" name="Kép 31" descr="TFP log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114656"/>
            <a:ext cx="2580456" cy="59094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3030229193"/>
              </p:ext>
            </p:extLst>
          </p:nvPr>
        </p:nvGraphicFramePr>
        <p:xfrm>
          <a:off x="762000" y="457200"/>
          <a:ext cx="82296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Szövegdoboz 12"/>
          <p:cNvSpPr txBox="1"/>
          <p:nvPr/>
        </p:nvSpPr>
        <p:spPr>
          <a:xfrm rot="16200000">
            <a:off x="-288293" y="4918129"/>
            <a:ext cx="155701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Döntéshozói  munkacsoport</a:t>
            </a:r>
            <a:endParaRPr lang="en-US" dirty="0"/>
          </a:p>
        </p:txBody>
      </p:sp>
      <p:sp>
        <p:nvSpPr>
          <p:cNvPr id="14" name="Szövegdoboz 13"/>
          <p:cNvSpPr txBox="1"/>
          <p:nvPr/>
        </p:nvSpPr>
        <p:spPr>
          <a:xfrm rot="16200000">
            <a:off x="-625175" y="2682574"/>
            <a:ext cx="2286002" cy="578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hu-HU" dirty="0" smtClean="0"/>
              <a:t>Szakmai munkacsoport</a:t>
            </a:r>
            <a:endParaRPr lang="en-US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2084242" y="5194756"/>
            <a:ext cx="1524000" cy="9572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marL="342900" indent="-342900" algn="ctr"/>
            <a:r>
              <a:rPr lang="hu-HU" sz="1400" b="1" dirty="0" smtClean="0"/>
              <a:t>1. Döntés (03.13):</a:t>
            </a:r>
          </a:p>
          <a:p>
            <a:pPr algn="ctr"/>
            <a:r>
              <a:rPr lang="hu-HU" sz="1400" dirty="0" smtClean="0"/>
              <a:t> Középtávú (tematikus) célok</a:t>
            </a:r>
          </a:p>
          <a:p>
            <a:pPr algn="ctr"/>
            <a:endParaRPr lang="hu-HU" sz="1400" dirty="0" smtClean="0"/>
          </a:p>
          <a:p>
            <a:pPr algn="ctr"/>
            <a:endParaRPr lang="hu-HU" dirty="0" smtClean="0"/>
          </a:p>
          <a:p>
            <a:pPr algn="ctr"/>
            <a:endParaRPr lang="en-US" dirty="0"/>
          </a:p>
        </p:txBody>
      </p:sp>
      <p:cxnSp>
        <p:nvCxnSpPr>
          <p:cNvPr id="27" name="Egyenes összekötő nyíllal 26"/>
          <p:cNvCxnSpPr/>
          <p:nvPr/>
        </p:nvCxnSpPr>
        <p:spPr>
          <a:xfrm>
            <a:off x="3276600" y="1676400"/>
            <a:ext cx="0" cy="3400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>
            <a:off x="5987143" y="1676400"/>
            <a:ext cx="0" cy="3400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>
            <a:off x="8300628" y="1676400"/>
            <a:ext cx="0" cy="3400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4568495" y="5187867"/>
            <a:ext cx="1656184" cy="95410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342900" indent="-342900" algn="ctr"/>
            <a:r>
              <a:rPr lang="hu-HU" sz="1400" b="1" dirty="0" smtClean="0"/>
              <a:t>2. Döntés (04.16): </a:t>
            </a:r>
          </a:p>
          <a:p>
            <a:pPr algn="ctr"/>
            <a:r>
              <a:rPr lang="hu-HU" sz="1400" dirty="0" smtClean="0"/>
              <a:t>Tervezési, kiválasztási irányelvek</a:t>
            </a:r>
            <a:endParaRPr lang="en-US" sz="1400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6948264" y="5157192"/>
            <a:ext cx="1584176" cy="95410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342900" indent="-342900" algn="ctr"/>
            <a:r>
              <a:rPr lang="hu-HU" sz="1400" b="1" dirty="0" smtClean="0"/>
              <a:t>3. Döntés (05.29):</a:t>
            </a:r>
          </a:p>
          <a:p>
            <a:pPr algn="ctr"/>
            <a:r>
              <a:rPr lang="hu-HU" sz="1400" dirty="0" smtClean="0"/>
              <a:t>Beavatkozások, akcióterületi lehatárolások</a:t>
            </a:r>
            <a:endParaRPr lang="en-US" sz="1400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838200" y="1752600"/>
            <a:ext cx="2438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/>
            <a:r>
              <a:rPr lang="hu-HU" sz="1400" u="sng" dirty="0" smtClean="0"/>
              <a:t>1. ülés: </a:t>
            </a:r>
            <a:r>
              <a:rPr lang="hu-HU" sz="1400" dirty="0" smtClean="0"/>
              <a:t>Hosszú távú célok és helyzetértékelés</a:t>
            </a:r>
            <a:endParaRPr lang="en-US" sz="1400" dirty="0" smtClean="0"/>
          </a:p>
          <a:p>
            <a:pPr marL="173038" lvl="0" indent="-173038"/>
            <a:r>
              <a:rPr lang="hu-HU" sz="1400" u="sng" dirty="0" smtClean="0"/>
              <a:t>2. ülés: </a:t>
            </a:r>
            <a:endParaRPr lang="hu-HU" sz="1400" dirty="0" smtClean="0"/>
          </a:p>
          <a:p>
            <a:pPr marL="173038" lvl="0" indent="-173038"/>
            <a:r>
              <a:rPr lang="hu-HU" sz="1400" dirty="0" smtClean="0"/>
              <a:t>	helyzetértékelés és  fejlesztési tapasztalatok összegyűjtése</a:t>
            </a:r>
          </a:p>
          <a:p>
            <a:pPr marL="173038" lvl="0" indent="-173038"/>
            <a:r>
              <a:rPr lang="hu-HU" sz="1400" dirty="0" smtClean="0"/>
              <a:t>	SWOT tábla összeállítása és </a:t>
            </a:r>
            <a:r>
              <a:rPr lang="hu-HU" sz="1400" dirty="0" err="1" smtClean="0"/>
              <a:t>priorizálás</a:t>
            </a:r>
            <a:endParaRPr lang="en-US" sz="1400" dirty="0" smtClean="0"/>
          </a:p>
          <a:p>
            <a:pPr marL="173038" lvl="0" indent="-173038"/>
            <a:r>
              <a:rPr lang="hu-HU" sz="1400" u="sng" dirty="0" smtClean="0"/>
              <a:t>3. ülés</a:t>
            </a:r>
            <a:r>
              <a:rPr lang="hu-HU" sz="1400" dirty="0" smtClean="0"/>
              <a:t>: Középtávú célok megfogalmazása (</a:t>
            </a:r>
            <a:r>
              <a:rPr lang="hu-HU" sz="1400" dirty="0" err="1" smtClean="0"/>
              <a:t>world</a:t>
            </a:r>
            <a:r>
              <a:rPr lang="hu-HU" sz="1400" dirty="0" smtClean="0"/>
              <a:t> </a:t>
            </a:r>
            <a:r>
              <a:rPr lang="hu-HU" sz="1400" dirty="0" err="1" smtClean="0"/>
              <a:t>cafe</a:t>
            </a:r>
            <a:r>
              <a:rPr lang="hu-HU" sz="1400" dirty="0" smtClean="0"/>
              <a:t>) - feltárás</a:t>
            </a:r>
            <a:endParaRPr lang="en-US" sz="1400" dirty="0" smtClean="0"/>
          </a:p>
          <a:p>
            <a:pPr marL="173038" lvl="0" indent="-173038"/>
            <a:r>
              <a:rPr lang="hu-HU" sz="1400" u="sng" dirty="0" smtClean="0"/>
              <a:t>4. </a:t>
            </a:r>
            <a:r>
              <a:rPr lang="hu-HU" sz="1400" u="sng" dirty="0"/>
              <a:t>ülés: </a:t>
            </a:r>
            <a:r>
              <a:rPr lang="hu-HU" sz="1400" dirty="0"/>
              <a:t>Középtávú  célok </a:t>
            </a:r>
            <a:r>
              <a:rPr lang="hu-HU" sz="1400" dirty="0" smtClean="0"/>
              <a:t>szintetizálása</a:t>
            </a:r>
            <a:r>
              <a:rPr lang="hu-HU" sz="1400" dirty="0"/>
              <a:t>, rangsorolása</a:t>
            </a:r>
            <a:endParaRPr lang="en-US" sz="1400" dirty="0"/>
          </a:p>
          <a:p>
            <a:pPr marL="173038" indent="-173038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3352800" y="1828800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hu-HU" sz="1400" u="sng" dirty="0" smtClean="0"/>
              <a:t>1. ülés: 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hu-HU" sz="1400" dirty="0" smtClean="0"/>
              <a:t>Fejlesztések tartalmi jellemzői</a:t>
            </a:r>
          </a:p>
          <a:p>
            <a:pPr marL="173038" indent="-173038"/>
            <a:r>
              <a:rPr lang="hu-HU" sz="1400" u="sng" dirty="0" smtClean="0"/>
              <a:t>2. ülés: 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hu-HU" sz="1400" dirty="0" smtClean="0"/>
              <a:t>Tervezési és végrehajtási irányelvek megvitatása </a:t>
            </a:r>
          </a:p>
          <a:p>
            <a:pPr marL="173038" indent="-173038"/>
            <a:r>
              <a:rPr lang="hu-HU" sz="1400" u="sng" dirty="0" smtClean="0"/>
              <a:t>3. ülés: 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hu-HU" sz="1400" dirty="0" smtClean="0"/>
              <a:t>Tervezési és végrehajtási irányelvek megvitatása </a:t>
            </a:r>
          </a:p>
          <a:p>
            <a:pPr marL="173038" lvl="0" indent="-173038"/>
            <a:endParaRPr lang="hu-HU" sz="1400" u="sng" dirty="0" smtClean="0"/>
          </a:p>
        </p:txBody>
      </p:sp>
      <p:sp>
        <p:nvSpPr>
          <p:cNvPr id="43" name="Szövegdoboz 42"/>
          <p:cNvSpPr txBox="1"/>
          <p:nvPr/>
        </p:nvSpPr>
        <p:spPr>
          <a:xfrm>
            <a:off x="6104299" y="1807885"/>
            <a:ext cx="22841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/>
            <a:r>
              <a:rPr lang="hu-HU" sz="1400" u="sng" dirty="0" smtClean="0"/>
              <a:t>4 alkalom: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hu-HU" sz="1400" dirty="0" smtClean="0"/>
              <a:t>Beavatkozás típusok tartalmi keretinek meghatározása (2 alkalom)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hu-HU" sz="1400" dirty="0"/>
              <a:t>K</a:t>
            </a:r>
            <a:r>
              <a:rPr lang="hu-HU" sz="1400" dirty="0" smtClean="0"/>
              <a:t>rízis/akcióterületi lehatárolás elveinek megvitatása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hu-HU" sz="1400" dirty="0" smtClean="0"/>
              <a:t>További tervezési feladatok megvitatása</a:t>
            </a:r>
            <a:endParaRPr lang="hu-HU" sz="1400" dirty="0"/>
          </a:p>
        </p:txBody>
      </p:sp>
    </p:spTree>
    <p:extLst>
      <p:ext uri="{BB962C8B-B14F-4D97-AF65-F5344CB8AC3E}">
        <p14:creationId xmlns="" xmlns:p14="http://schemas.microsoft.com/office/powerpoint/2010/main" val="1085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11" name="Kép 10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2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722313" y="3352800"/>
            <a:ext cx="7772400" cy="1362075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b="1" cap="all" dirty="0" smtClean="0"/>
              <a:t/>
            </a:r>
            <a:br>
              <a:rPr lang="hu-HU" sz="3600" b="1" cap="all" dirty="0" smtClean="0"/>
            </a:br>
            <a:r>
              <a:rPr lang="hu-HU" sz="3600" b="1" cap="all" dirty="0" smtClean="0"/>
              <a:t>A Szociális </a:t>
            </a:r>
            <a:r>
              <a:rPr lang="hu-HU" sz="3600" b="1" cap="all" dirty="0" err="1" smtClean="0"/>
              <a:t>Városrehabilitáció</a:t>
            </a:r>
            <a:r>
              <a:rPr lang="hu-HU" sz="3600" b="1" cap="all" dirty="0" smtClean="0"/>
              <a:t> Tematikus Fejlesztési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Szociális </a:t>
            </a:r>
            <a:r>
              <a:rPr lang="hu-HU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Városrehabilitáció</a:t>
            </a:r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TFP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8768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Egy program, amely megadja a kerületi projektek kereteit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Hosszú távú célok, víziók  (BP 2030 alapján)</a:t>
            </a:r>
          </a:p>
          <a:p>
            <a:pPr lvl="0">
              <a:lnSpc>
                <a:spcPct val="200000"/>
              </a:lnSpc>
              <a:buFont typeface="+mj-lt"/>
              <a:buAutoNum type="arabicPeriod"/>
            </a:pPr>
            <a:r>
              <a:rPr lang="hu-H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Helyzetértékelés </a:t>
            </a:r>
          </a:p>
          <a:p>
            <a:pPr lvl="0">
              <a:lnSpc>
                <a:spcPct val="200000"/>
              </a:lnSpc>
              <a:buFont typeface="+mj-lt"/>
              <a:buAutoNum type="arabicPeriod"/>
            </a:pPr>
            <a:r>
              <a:rPr lang="hu-H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Középtávú fejlesztési célok, irányelvek 2020-ig</a:t>
            </a:r>
          </a:p>
          <a:p>
            <a:pPr lvl="0">
              <a:lnSpc>
                <a:spcPct val="200000"/>
              </a:lnSpc>
              <a:buFont typeface="+mj-lt"/>
              <a:buAutoNum type="arabicPeriod"/>
            </a:pPr>
            <a:r>
              <a:rPr lang="hu-H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tervezési és végrehajtási irányelvek</a:t>
            </a:r>
          </a:p>
          <a:p>
            <a:pPr lvl="0">
              <a:lnSpc>
                <a:spcPct val="200000"/>
              </a:lnSpc>
              <a:buFont typeface="+mj-lt"/>
              <a:buAutoNum type="arabicPeriod"/>
            </a:pPr>
            <a:r>
              <a:rPr lang="hu-H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Beavatkozási területek kijelölése</a:t>
            </a:r>
          </a:p>
          <a:p>
            <a:pPr lvl="0">
              <a:lnSpc>
                <a:spcPct val="200000"/>
              </a:lnSpc>
              <a:buFont typeface="+mj-lt"/>
              <a:buAutoNum type="arabicPeriod"/>
            </a:pPr>
            <a:r>
              <a:rPr lang="hu-H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Intézkedések bemutatása</a:t>
            </a:r>
          </a:p>
          <a:p>
            <a:pPr lvl="0">
              <a:lnSpc>
                <a:spcPct val="200000"/>
              </a:lnSpc>
              <a:buFont typeface="+mj-lt"/>
              <a:buAutoNum type="arabicPeriod"/>
            </a:pPr>
            <a:r>
              <a:rPr lang="hu-H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Mellékletek </a:t>
            </a:r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Szociális </a:t>
            </a:r>
            <a:r>
              <a:rPr lang="hu-HU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Városrehabilitáció</a:t>
            </a:r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TFP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8768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középtávú célok, beavatkozási területek - MIT</a:t>
            </a: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Közszolgáltatási rendszerek integrált, összehangolt működése (6 intézkedés)</a:t>
            </a: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Városi területek, épített környezet fizikai megújítása (7)</a:t>
            </a: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Közösségek erősítése, közösségfejlesztés, bizalom erősítése (7)</a:t>
            </a: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Helyi gazdaságfejlesztés a foglalkoztatás bővítése érdekében (3)</a:t>
            </a: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Integrált, differenciált fővárosi lakáspolitikai rendszer kialakítása (5)</a:t>
            </a: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Bűnmegelőzés, </a:t>
            </a:r>
            <a:r>
              <a:rPr lang="hu-HU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drogprevenció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közbiztonság javítása (9)</a:t>
            </a: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Tolerancia, elfogadás erősítése, diszkrimináció csökkentése (4)</a:t>
            </a:r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Szociális </a:t>
            </a:r>
            <a:r>
              <a:rPr lang="hu-HU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Városrehabilitáció</a:t>
            </a:r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TFP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8768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Tervezési és végrehajtási irányelvek – HOGYAN</a:t>
            </a:r>
          </a:p>
          <a:p>
            <a:pPr>
              <a:lnSpc>
                <a:spcPct val="200000"/>
              </a:lnSpc>
              <a:buNone/>
            </a:pP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projektek tervezésével, tartalmával 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kapcsolatos irányelvek</a:t>
            </a: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Integrált projektek –a feltárt problémára reflektáljon</a:t>
            </a: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releváns szereplők bevonásával készüljenek</a:t>
            </a: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Koncentrálni a forrásokat (VEKOP ERFA 80%-a az akcióterületre)</a:t>
            </a:r>
          </a:p>
          <a:p>
            <a:pPr>
              <a:lnSpc>
                <a:spcPct val="200000"/>
              </a:lnSpc>
              <a:buNone/>
            </a:pP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tervezési folyamattal 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kapcsolatos irányelvek</a:t>
            </a:r>
          </a:p>
          <a:p>
            <a:pPr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Elegendő időt adni a tervezésre</a:t>
            </a:r>
          </a:p>
          <a:p>
            <a:pPr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Elegendő időt adni a végrehajtásra (5+2 éves projektek)</a:t>
            </a:r>
          </a:p>
          <a:p>
            <a:pPr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6. Módszertani segítséget támogatást adni a tervezéshez, de</a:t>
            </a:r>
          </a:p>
          <a:p>
            <a:pPr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7. Teret adni a </a:t>
            </a:r>
            <a:r>
              <a:rPr lang="hu-HU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kídérletezésnek</a:t>
            </a: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Szociális </a:t>
            </a:r>
            <a:r>
              <a:rPr lang="hu-HU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Városrehabilitáció</a:t>
            </a:r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TFP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48768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Tervezési és végrehajtási irányelvek – HOGYAN – folyt. </a:t>
            </a:r>
          </a:p>
          <a:p>
            <a:pPr>
              <a:lnSpc>
                <a:spcPct val="200000"/>
              </a:lnSpc>
              <a:buNone/>
            </a:pP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koordinációtól elvárt feladatok</a:t>
            </a: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Érdekképviselet a fejlesztéspolitika felé</a:t>
            </a: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projekt megalapozottságának vizsgálata</a:t>
            </a: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projekt végrehajtásának </a:t>
            </a:r>
            <a:r>
              <a:rPr lang="hu-HU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monitoringja</a:t>
            </a: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Szakmai, módszertani támogatás</a:t>
            </a: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Tudásmegosztás</a:t>
            </a:r>
          </a:p>
          <a:p>
            <a:pPr>
              <a:lnSpc>
                <a:spcPct val="200000"/>
              </a:lnSpc>
              <a:buNone/>
            </a:pP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források elosztásá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 kapcsolatos irányelvek </a:t>
            </a:r>
          </a:p>
          <a:p>
            <a:pPr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6. Krízis és </a:t>
            </a:r>
            <a:r>
              <a:rPr lang="hu-HU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veszélyeztett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területekre fókuszálni</a:t>
            </a:r>
          </a:p>
          <a:p>
            <a:pPr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7. Problémaorientált megközelítés, az integráltság vizsgálata a finanszírozhatóság vizsgálata és a maradék 20% is csak e célból költhető</a:t>
            </a:r>
          </a:p>
          <a:p>
            <a:pPr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8. Legalább a bevont VEKOP 4 (6) források 50%-át érje el az ESZA </a:t>
            </a:r>
          </a:p>
          <a:p>
            <a:pPr>
              <a:buNone/>
            </a:pP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Szociális </a:t>
            </a:r>
            <a:r>
              <a:rPr lang="hu-HU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Városrehabilitáció</a:t>
            </a:r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TFP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4876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Az akcióterületek lehatárolása és használata - Hova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lehatárolás szabályai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Objektív mutatók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megadják a krízis és veszélyeztetett tömböket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 központi mutató és a 7-iket a kerület választhatja ki 4 mutatóból vagy azok kombinációjából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Ezen területekből a kerület határozza meg az akcióterülete(</a:t>
            </a:r>
            <a:r>
              <a:rPr lang="hu-H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ke</a:t>
            </a:r>
            <a:r>
              <a:rPr lang="hu-H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)t úgy, hogy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Mérete legalább 200 lakás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lakások legalább 70%-a krízis vagy veszélyeztetett tömbben legyen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 nincs ilyen egybefüggő terület, akkor a krízis és veszélyeztetett tömbökből kell kijelölni az akcióterületet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 csak egy közszolgáltatás fejlesztését célozza a kerület, akkor annak ki kell szolgálnia az összes krízis és veszélyeztetett terület lakóit</a:t>
            </a:r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Szociális </a:t>
            </a:r>
            <a:r>
              <a:rPr lang="hu-HU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Városrehabilitáció</a:t>
            </a:r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TFP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4876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Az akcióterületek lehatárolása és használata – folyt</a:t>
            </a:r>
          </a:p>
          <a:p>
            <a:pPr>
              <a:buNone/>
            </a:pP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 + 1 mutatóból:</a:t>
            </a:r>
          </a:p>
          <a:p>
            <a:pPr>
              <a:buNone/>
            </a:pPr>
            <a:r>
              <a:rPr lang="hu-H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krízistömb</a:t>
            </a: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amely</a:t>
            </a:r>
          </a:p>
          <a:p>
            <a:pPr>
              <a:buNone/>
            </a:pP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vagy legalább 4 mutatóban a </a:t>
            </a:r>
            <a:r>
              <a:rPr lang="hu-HU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Bp-i</a:t>
            </a: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átlag 10% alatt van </a:t>
            </a:r>
          </a:p>
          <a:p>
            <a:pPr>
              <a:buNone/>
            </a:pP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vagy legalább 5 mutatóban a </a:t>
            </a:r>
            <a:r>
              <a:rPr lang="hu-HU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Bp-i</a:t>
            </a: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átlag 20% alatt van </a:t>
            </a:r>
          </a:p>
          <a:p>
            <a:pPr>
              <a:buNone/>
            </a:pPr>
            <a:endParaRPr lang="hu-HU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hu-H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Veszélyeztetett tömb</a:t>
            </a: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amely </a:t>
            </a:r>
          </a:p>
          <a:p>
            <a:pPr>
              <a:buNone/>
            </a:pP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vagy legalább 2 mutatóban a </a:t>
            </a:r>
            <a:r>
              <a:rPr lang="hu-HU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Bp-i</a:t>
            </a: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átlag 10% alatt van </a:t>
            </a:r>
          </a:p>
          <a:p>
            <a:pPr>
              <a:buNone/>
            </a:pP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vagy legalább 3 mutatóban a </a:t>
            </a:r>
            <a:r>
              <a:rPr lang="hu-HU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Bp-i</a:t>
            </a: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átlag 20% alatt van </a:t>
            </a:r>
          </a:p>
          <a:p>
            <a:pPr>
              <a:buNone/>
            </a:pPr>
            <a:endParaRPr lang="hu-HU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hu-H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6 központi mutató (KSH 2011-es népszámlálás):</a:t>
            </a:r>
          </a:p>
          <a:p>
            <a:pPr lvl="0"/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Legfeljebb 8 osztály végzettségűek aránya a 15-59 népességben</a:t>
            </a:r>
          </a:p>
          <a:p>
            <a:pPr lvl="0"/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Munkanélküliek aránya az aktívakon belül</a:t>
            </a:r>
          </a:p>
          <a:p>
            <a:pPr lvl="0"/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Felsőfokú végzettséggel rendelkezők aránya</a:t>
            </a:r>
          </a:p>
          <a:p>
            <a:pPr lvl="0"/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Túlzsúfolt lakások aránya az összes lakáson belül</a:t>
            </a:r>
          </a:p>
          <a:p>
            <a:pPr lvl="0"/>
            <a:r>
              <a:rPr lang="hu-HU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Szubstandard</a:t>
            </a: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lakások aránya az összes lakáson belül</a:t>
            </a:r>
          </a:p>
          <a:p>
            <a:pPr lvl="0"/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Önkormányzati bérlakások aránya az összes lakáson belül</a:t>
            </a:r>
          </a:p>
          <a:p>
            <a:pPr>
              <a:buNone/>
            </a:pPr>
            <a:r>
              <a:rPr lang="hu-H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+1 mutató a 2011-13-as évek átlaga alapján kerületi adatszolgáltatásból</a:t>
            </a:r>
          </a:p>
          <a:p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Rendszeres gyermekvédelmi kedvezményben részesülő háztartások,</a:t>
            </a:r>
          </a:p>
          <a:p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Lakásfenntartási támogatásban részesülő háztartások,</a:t>
            </a:r>
          </a:p>
          <a:p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Közgyógyellátásban részesülő taggal rendelkező háztartások,</a:t>
            </a:r>
          </a:p>
          <a:p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Aktív korúak ellátásában részesülő taggal rendelkező háztartások.</a:t>
            </a:r>
          </a:p>
          <a:p>
            <a:pPr>
              <a:buNone/>
            </a:pPr>
            <a:endParaRPr lang="hu-HU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Tematikus Fejlesztési Programok 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  <p:sp>
        <p:nvSpPr>
          <p:cNvPr id="15" name="Téglalap 14"/>
          <p:cNvSpPr/>
          <p:nvPr/>
        </p:nvSpPr>
        <p:spPr>
          <a:xfrm>
            <a:off x="457200" y="1524000"/>
            <a:ext cx="8305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jelentenek a </a:t>
            </a:r>
            <a:r>
              <a:rPr lang="hu-H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TFP-k</a:t>
            </a:r>
            <a:r>
              <a:rPr lang="hu-H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hogyan kapcsolódik ez a szociális </a:t>
            </a:r>
            <a:r>
              <a:rPr lang="hu-H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városrehabilitáció</a:t>
            </a:r>
            <a:r>
              <a:rPr lang="hu-H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budapesti problémájához?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Szociális </a:t>
            </a:r>
            <a:r>
              <a:rPr lang="hu-H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Városrehabilitációs</a:t>
            </a:r>
            <a:r>
              <a:rPr lang="hu-H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Tematikus Fejlesztési Program bemutatása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Szükséges és várható lépések a program végrehajtásában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Szociális </a:t>
            </a:r>
            <a:r>
              <a:rPr lang="hu-HU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Városrehabilitáció</a:t>
            </a:r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TFP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4876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TFP kapcsolata a fejlesztési forrásokkal</a:t>
            </a:r>
          </a:p>
          <a:p>
            <a:pPr>
              <a:buNone/>
            </a:pPr>
            <a:r>
              <a:rPr lang="hu-HU" sz="1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Milyen forrásokra?</a:t>
            </a:r>
          </a:p>
          <a:p>
            <a:pPr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szociális </a:t>
            </a:r>
            <a:r>
              <a:rPr lang="hu-HU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városrehabilitációra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dedikált források mellé fontos lenne becsatornázni:</a:t>
            </a:r>
          </a:p>
          <a:p>
            <a:pPr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	Az ágazati ESZA forrásokat</a:t>
            </a:r>
          </a:p>
          <a:p>
            <a:pPr>
              <a:buFontTx/>
              <a:buChar char="-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KEHOP energiahatékonysági forrásait, de</a:t>
            </a:r>
          </a:p>
          <a:p>
            <a:pPr>
              <a:buFontTx/>
              <a:buChar char="-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 a program tartalma megkívánja egyéb VEKOP ERFA prioritások forrásait is</a:t>
            </a:r>
          </a:p>
          <a:p>
            <a:pPr>
              <a:buFontTx/>
              <a:buChar char="-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Innovatív programelemekre az EFOP 5-ös prioritása</a:t>
            </a:r>
          </a:p>
          <a:p>
            <a:pPr>
              <a:buFontTx/>
              <a:buChar char="-"/>
            </a:pP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hu-HU" sz="1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Milyen eljárásban?</a:t>
            </a:r>
          </a:p>
          <a:p>
            <a:pPr>
              <a:buFontTx/>
              <a:buChar char="-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Amit tavasszal feltételeztünk:</a:t>
            </a:r>
          </a:p>
          <a:p>
            <a:pPr lvl="1">
              <a:buFontTx/>
              <a:buChar char="-"/>
            </a:pP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dedikált forrásokat </a:t>
            </a:r>
            <a:r>
              <a:rPr lang="hu-HU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ITI-ként</a:t>
            </a:r>
            <a:endParaRPr lang="hu-HU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Tx/>
              <a:buChar char="-"/>
            </a:pP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többi forrást célzott kiírást kilobbizva</a:t>
            </a:r>
          </a:p>
          <a:p>
            <a:pPr>
              <a:buFontTx/>
              <a:buChar char="-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Amit most látunk: 272/2014 (XI.5.) Kormányrendelet és a benyújtott OP-k szűkítették a régi lehetőségeket, de újakat nyitottak meg</a:t>
            </a:r>
          </a:p>
          <a:p>
            <a:pPr lvl="1">
              <a:buFontTx/>
              <a:buChar char="-"/>
            </a:pPr>
            <a:endParaRPr lang="hu-HU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11" name="Kép 10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2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722313" y="3352800"/>
            <a:ext cx="7772400" cy="1362075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b="1" cap="all" dirty="0" smtClean="0"/>
              <a:t/>
            </a:r>
            <a:br>
              <a:rPr lang="hu-HU" sz="3600" b="1" cap="all" dirty="0" smtClean="0"/>
            </a:br>
            <a:r>
              <a:rPr lang="hu-HU" sz="3600" b="1" cap="all" dirty="0" smtClean="0"/>
              <a:t>Mi történt </a:t>
            </a:r>
            <a:r>
              <a:rPr lang="hu-HU" sz="3600" b="1" cap="all" dirty="0" smtClean="0"/>
              <a:t>azóta?</a:t>
            </a:r>
            <a:br>
              <a:rPr lang="hu-HU" sz="3600" b="1" cap="all" dirty="0" smtClean="0"/>
            </a:br>
            <a:r>
              <a:rPr lang="hu-HU" sz="3600" b="1" cap="all" dirty="0" smtClean="0"/>
              <a:t>hova </a:t>
            </a:r>
            <a:r>
              <a:rPr lang="hu-HU" sz="3600" b="1" cap="all" dirty="0" smtClean="0"/>
              <a:t>futhat ki a </a:t>
            </a:r>
            <a:r>
              <a:rPr lang="hu-HU" sz="3600" b="1" cap="all" dirty="0" smtClean="0"/>
              <a:t>program?</a:t>
            </a:r>
            <a:endParaRPr lang="hu-HU" sz="3600" b="1" cap="al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 történt az elmúlt fél évben?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</p:nvPr>
        </p:nvGraphicFramePr>
        <p:xfrm>
          <a:off x="1143000" y="1600200"/>
          <a:ext cx="6781800" cy="2895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2200"/>
                <a:gridCol w="4419600"/>
              </a:tblGrid>
              <a:tr h="396240">
                <a:tc>
                  <a:txBody>
                    <a:bodyPr/>
                    <a:lstStyle/>
                    <a:p>
                      <a:r>
                        <a:rPr lang="hu-HU" dirty="0" smtClean="0"/>
                        <a:t>Időpont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Esemény</a:t>
                      </a:r>
                      <a:endParaRPr lang="hu-HU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2014. 06.30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Közgyűlés elfogadta a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hu-HU" sz="2000" baseline="0" dirty="0" err="1" smtClean="0"/>
                        <a:t>TFP-ket</a:t>
                      </a:r>
                      <a:endParaRPr lang="hu-HU" sz="2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2014.09.04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Aláírásra</a:t>
                      </a:r>
                      <a:r>
                        <a:rPr lang="hu-HU" sz="2000" baseline="0" dirty="0" smtClean="0"/>
                        <a:t> kerül a Partnerségi Megállapodás</a:t>
                      </a:r>
                      <a:endParaRPr lang="hu-HU" sz="2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2014.11.05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Megjelenik az új eljárási</a:t>
                      </a:r>
                      <a:r>
                        <a:rPr lang="hu-HU" sz="2000" baseline="0" dirty="0" smtClean="0"/>
                        <a:t> rendelet (272/2014 Korm. Rend.)</a:t>
                      </a:r>
                      <a:endParaRPr lang="hu-HU" sz="2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2014.11.17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Benyújtjuk Brüsszelbe </a:t>
                      </a:r>
                      <a:r>
                        <a:rPr lang="hu-HU" sz="2000" baseline="0" dirty="0" smtClean="0"/>
                        <a:t>az operatív programok 5.0-ás változatát</a:t>
                      </a:r>
                      <a:endParaRPr lang="hu-H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1219200" y="4876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Két legfontosabb változás:</a:t>
            </a:r>
          </a:p>
          <a:p>
            <a:r>
              <a:rPr lang="hu-HU" sz="2000" dirty="0" smtClean="0">
                <a:latin typeface="Calibri"/>
              </a:rPr>
              <a:t>→ tovább szűkültek a közvetlen szociális </a:t>
            </a:r>
            <a:r>
              <a:rPr lang="hu-HU" sz="2000" dirty="0" err="1" smtClean="0">
                <a:latin typeface="Calibri"/>
              </a:rPr>
              <a:t>városrehabilitációs</a:t>
            </a:r>
            <a:r>
              <a:rPr lang="hu-HU" sz="2000" dirty="0" smtClean="0">
                <a:latin typeface="Calibri"/>
              </a:rPr>
              <a:t> forráskeretek a </a:t>
            </a:r>
            <a:r>
              <a:rPr lang="hu-HU" sz="2000" dirty="0" err="1" smtClean="0">
                <a:latin typeface="Calibri"/>
              </a:rPr>
              <a:t>VEKOP-ban</a:t>
            </a:r>
            <a:endParaRPr lang="hu-HU" sz="2000" dirty="0" smtClean="0">
              <a:latin typeface="Calibri"/>
            </a:endParaRPr>
          </a:p>
          <a:p>
            <a:r>
              <a:rPr lang="hu-HU" sz="2000" dirty="0" smtClean="0"/>
              <a:t>→ ITI helyett TKR alapú döntéshozatali szabályrendszer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13058"/>
            <a:ext cx="8686800" cy="516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 történt az elmúlt fél évben?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6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7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 történt az elmúlt fél évben?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874560"/>
            <a:ext cx="6543675" cy="475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1066800" y="1219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 Területi Kiválasztási Rendszer szerinti döntéshozatal</a:t>
            </a:r>
            <a:endParaRPr lang="hu-HU" sz="24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105400" y="2057400"/>
            <a:ext cx="1600200" cy="4924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Döntés</a:t>
            </a:r>
            <a:endParaRPr lang="hu-HU" sz="2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 történt az elmúlt fél évben?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69644"/>
            <a:ext cx="6886575" cy="48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4267200" y="1945957"/>
            <a:ext cx="1600200" cy="4924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Döntés</a:t>
            </a:r>
            <a:endParaRPr lang="hu-HU" sz="2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066800" y="1219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 Területi Kiválasztási Rendszer kialakítása</a:t>
            </a:r>
            <a:endParaRPr lang="hu-HU" sz="24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010400" y="4038600"/>
            <a:ext cx="190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Calibri"/>
              </a:rPr>
              <a:t>→ A </a:t>
            </a:r>
            <a:r>
              <a:rPr lang="hu-HU" sz="2000" b="1" dirty="0" err="1" smtClean="0">
                <a:latin typeface="Calibri"/>
              </a:rPr>
              <a:t>TFP-k</a:t>
            </a:r>
            <a:r>
              <a:rPr lang="hu-HU" sz="2000" b="1" dirty="0" smtClean="0">
                <a:latin typeface="Calibri"/>
              </a:rPr>
              <a:t> integrálása az </a:t>
            </a:r>
            <a:r>
              <a:rPr lang="hu-HU" sz="2000" b="1" dirty="0" err="1" smtClean="0">
                <a:latin typeface="Calibri"/>
              </a:rPr>
              <a:t>ITP-be</a:t>
            </a:r>
            <a:r>
              <a:rPr lang="hu-HU" sz="2000" b="1" dirty="0" smtClean="0">
                <a:latin typeface="Calibri"/>
              </a:rPr>
              <a:t> </a:t>
            </a:r>
            <a:r>
              <a:rPr lang="hu-HU" sz="2000" b="1" dirty="0" err="1" smtClean="0">
                <a:latin typeface="Calibri"/>
              </a:rPr>
              <a:t>ITI-szerű</a:t>
            </a:r>
            <a:r>
              <a:rPr lang="hu-HU" sz="2000" b="1" dirty="0" smtClean="0">
                <a:latin typeface="Calibri"/>
              </a:rPr>
              <a:t> működést hozhat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Milyen döntések szükségesek a végrehajtáshoz?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876800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u-H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VEKOP MB kiválasztási rendszere ne különbözzön jelentősen a TFP szemléletétől</a:t>
            </a:r>
          </a:p>
          <a:p>
            <a:pPr marL="457200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u-H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fővárosi ITP integrálja a </a:t>
            </a:r>
            <a:r>
              <a:rPr lang="hu-H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TFP-ket</a:t>
            </a:r>
            <a:endParaRPr lang="hu-H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u-H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(Sikerüljön az ágazati források illeszkedését letárgyalni a minisztériumokkal)</a:t>
            </a:r>
          </a:p>
          <a:p>
            <a:pPr marL="457200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u-H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Szülessen döntés a források elosztásának mechanizmusáról</a:t>
            </a:r>
          </a:p>
          <a:p>
            <a:pPr marL="457200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u-H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Álljon fel a </a:t>
            </a:r>
            <a:r>
              <a:rPr lang="hu-H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TFP-t</a:t>
            </a:r>
            <a:r>
              <a:rPr lang="hu-H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menedzselő szervezet a Fővárosnál</a:t>
            </a:r>
            <a:endParaRPr lang="hu-H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Milyen lépések várhatóak? – Lehetséges </a:t>
            </a:r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ütemezés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876800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2015. I. negyedév</a:t>
            </a:r>
          </a:p>
          <a:p>
            <a:r>
              <a:rPr lang="hu-HU" sz="1600" dirty="0" smtClean="0"/>
              <a:t>Elkészül </a:t>
            </a:r>
            <a:r>
              <a:rPr lang="hu-HU" sz="1600" dirty="0" smtClean="0"/>
              <a:t>a tervezési módszertani </a:t>
            </a:r>
            <a:r>
              <a:rPr lang="hu-HU" sz="1600" dirty="0" smtClean="0"/>
              <a:t>kézikönyv</a:t>
            </a:r>
          </a:p>
          <a:p>
            <a:r>
              <a:rPr lang="hu-HU" sz="1600" dirty="0" smtClean="0"/>
              <a:t>Tárgyalások </a:t>
            </a:r>
            <a:r>
              <a:rPr lang="hu-HU" sz="1600" dirty="0" smtClean="0"/>
              <a:t>kezdődnek az ágazatokkal a „kiegészítő” forrásokért </a:t>
            </a:r>
            <a:endParaRPr lang="hu-HU" sz="1600" dirty="0" smtClean="0"/>
          </a:p>
          <a:p>
            <a:r>
              <a:rPr lang="hu-HU" sz="1600" dirty="0" smtClean="0"/>
              <a:t>a </a:t>
            </a:r>
            <a:r>
              <a:rPr lang="hu-HU" sz="1600" dirty="0" smtClean="0"/>
              <a:t>VEKOP MB elfogadja a TKR irányelveket</a:t>
            </a:r>
          </a:p>
          <a:p>
            <a:pPr marL="457200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2015. II. negyedév</a:t>
            </a:r>
          </a:p>
          <a:p>
            <a:r>
              <a:rPr lang="hu-HU" sz="1600" dirty="0" smtClean="0"/>
              <a:t>Feláll a fővárosi TFP menedzsment szervezet</a:t>
            </a:r>
          </a:p>
          <a:p>
            <a:r>
              <a:rPr lang="hu-HU" sz="1600" dirty="0" smtClean="0"/>
              <a:t>Döntés </a:t>
            </a:r>
            <a:r>
              <a:rPr lang="hu-HU" sz="1600" dirty="0" smtClean="0"/>
              <a:t>születik a források </a:t>
            </a:r>
            <a:r>
              <a:rPr lang="hu-HU" sz="1600" dirty="0" smtClean="0"/>
              <a:t>elosztásáról</a:t>
            </a:r>
          </a:p>
          <a:p>
            <a:r>
              <a:rPr lang="hu-HU" sz="1600" dirty="0" smtClean="0"/>
              <a:t>OP-k </a:t>
            </a:r>
            <a:r>
              <a:rPr lang="hu-HU" sz="1600" dirty="0" smtClean="0"/>
              <a:t>elfogadásra </a:t>
            </a:r>
            <a:r>
              <a:rPr lang="hu-HU" sz="1600" dirty="0" smtClean="0"/>
              <a:t>kerülnek</a:t>
            </a:r>
          </a:p>
          <a:p>
            <a:r>
              <a:rPr lang="hu-HU" sz="1600" dirty="0" smtClean="0"/>
              <a:t>ITP </a:t>
            </a:r>
            <a:r>
              <a:rPr lang="hu-HU" sz="1600" dirty="0" smtClean="0"/>
              <a:t>elfogadásra </a:t>
            </a:r>
            <a:r>
              <a:rPr lang="hu-HU" sz="1600" dirty="0" smtClean="0"/>
              <a:t>kerül</a:t>
            </a:r>
          </a:p>
          <a:p>
            <a:r>
              <a:rPr lang="hu-HU" sz="1600" dirty="0" smtClean="0"/>
              <a:t>Tervezési folyamat elindul</a:t>
            </a:r>
          </a:p>
          <a:p>
            <a:pPr marL="457200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2015.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vége</a:t>
            </a:r>
          </a:p>
          <a:p>
            <a:r>
              <a:rPr lang="hu-HU" sz="1600" dirty="0" smtClean="0"/>
              <a:t>Kerületi projekttervek első változata elkészül</a:t>
            </a:r>
          </a:p>
          <a:p>
            <a:pPr marL="457200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2016.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I.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negyedév </a:t>
            </a:r>
          </a:p>
          <a:p>
            <a:r>
              <a:rPr lang="hu-HU" sz="1600" dirty="0" smtClean="0"/>
              <a:t>Első kerületi projektek elindulnak</a:t>
            </a:r>
            <a:endParaRPr lang="hu-HU" sz="1600" dirty="0" smtClean="0"/>
          </a:p>
          <a:p>
            <a:pPr>
              <a:buNone/>
            </a:pPr>
            <a:endParaRPr lang="hu-HU" sz="1600" dirty="0" smtClean="0"/>
          </a:p>
          <a:p>
            <a:pPr marL="457200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u-HU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Köszön</a:t>
            </a:r>
            <a:r>
              <a:rPr lang="hu-HU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öm</a:t>
            </a:r>
            <a:r>
              <a:rPr lang="hu-HU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figyelmet!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6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u-H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Balás Gábor</a:t>
            </a:r>
            <a:endParaRPr lang="hu-HU" sz="1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u-H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HÉTFA Kutatóintézet és Elemző Központ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u-H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1051 Budapest Október 6. u. 19.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u-HU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www.hetfa.hu</a:t>
            </a:r>
            <a:endParaRPr lang="hu-HU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balasgabor@</a:t>
            </a:r>
            <a:r>
              <a:rPr lang="hu-H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hetfa.hu</a:t>
            </a:r>
            <a:endParaRPr lang="hu-H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118586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11" name="Kép 10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2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722313" y="3352800"/>
            <a:ext cx="7772400" cy="1362075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b="1" cap="all" dirty="0" smtClean="0"/>
              <a:t/>
            </a:r>
            <a:br>
              <a:rPr lang="hu-HU" sz="3600" b="1" cap="all" dirty="0" smtClean="0"/>
            </a:br>
            <a:r>
              <a:rPr lang="hu-HU" sz="3600" b="1" cap="all" dirty="0" smtClean="0"/>
              <a:t>A Tematikus Fejlesztési Programok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Tematikus Fejlesztési Programok 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5105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JELENTENEK A TFP-K?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területfejlesztési törvény a Fővárosra delegálta a </a:t>
            </a:r>
            <a:b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2014-20-as időszak </a:t>
            </a:r>
            <a:b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fejlesztési elképzeléseinek összehangolását</a:t>
            </a:r>
            <a:b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Budapest területén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b="1" dirty="0" smtClean="0">
                <a:solidFill>
                  <a:srgbClr val="50873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ezt szolgálják a </a:t>
            </a:r>
            <a:r>
              <a:rPr lang="hu-HU" sz="1800" b="1" dirty="0" err="1" smtClean="0">
                <a:solidFill>
                  <a:srgbClr val="50873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TFP-k</a:t>
            </a:r>
            <a:r>
              <a:rPr lang="hu-HU" sz="1800" b="1" dirty="0" smtClean="0">
                <a:solidFill>
                  <a:srgbClr val="50873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három kiemelt témában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hu-HU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Definíció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hu-HU" sz="1800" b="1" dirty="0" smtClean="0">
                <a:solidFill>
                  <a:srgbClr val="50873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Egy adott témakör 2014-20-as budapesti fejlesztési feladatait integrált keretbe foglaló stratégiai terv a TFP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 három témakör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Duna-menti területek fejlesztése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Barnamezős területek fejlesztések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Szociális </a:t>
            </a:r>
            <a:r>
              <a:rPr lang="hu-H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városrehabilitációs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fejlesztések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Down Arrow 6"/>
          <p:cNvSpPr/>
          <p:nvPr/>
        </p:nvSpPr>
        <p:spPr>
          <a:xfrm rot="16200000">
            <a:off x="800100" y="1485900"/>
            <a:ext cx="533400" cy="1371600"/>
          </a:xfrm>
          <a:prstGeom prst="downArrow">
            <a:avLst/>
          </a:prstGeom>
          <a:solidFill>
            <a:srgbClr val="508731"/>
          </a:solidFill>
          <a:ln>
            <a:solidFill>
              <a:srgbClr val="508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Tematikus Fejlesztési Programok 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410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MILYEN CÉLOKAT SZOLGÁLNAK A TFP-K?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b="1" dirty="0" smtClean="0">
                <a:solidFill>
                  <a:srgbClr val="50873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CÉL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: az elmúlt évek </a:t>
            </a:r>
            <a:r>
              <a:rPr lang="hu-HU" sz="18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fragmentált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tervezési gyakorlatának meghaladása; </a:t>
            </a:r>
            <a:r>
              <a:rPr lang="hu-HU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összvárosi</a:t>
            </a: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érdekeket képviselő városfejlesztés 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megvalósítása, ennek </a:t>
            </a: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közép és hosszú távú kereteinek megteremtése</a:t>
            </a:r>
            <a:endParaRPr lang="hu-HU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hu-HU" sz="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hu-HU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ITB-t</a:t>
            </a: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(ITI) megalapozó stratégiák 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a Budapest területén e témakörökbe tervezett forrásokat (minden vonatkozó OP-ból) integráltan egy helyi végrehajtási szerv koordinálhassa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Az ágazati forrásokat is befolyásolni tudó koordinációs eszköz</a:t>
            </a: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Fejlesztés koordináció biztosítása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a Budapest területén az adott témakörben megvalósuló fejlesztések közötti koordináció megteremtése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 fővároson belüli területfejlesztési koordinációs intézményrendszer kialakítása 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a jogszabály definiálta koordinatív feladat tartalommal való megtöltése a kerületek és a Főváros közötti munkamegosztás „begyakorlása”, „beüzemelése”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 descr="ITB ábr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4731"/>
          <a:stretch>
            <a:fillRect/>
          </a:stretch>
        </p:blipFill>
        <p:spPr>
          <a:xfrm>
            <a:off x="533400" y="1447800"/>
            <a:ext cx="7848600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76200"/>
            <a:ext cx="5486400" cy="1143000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Az ITB (ITI) működése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347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Forrás: Belügyminisztérium, “Városfejlesztés 2014-2020 – új lehetőségek” c. prezentáció; 2012. 10. 26.</a:t>
            </a:r>
            <a:endParaRPr lang="hu-HU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USZT_logo_big_P3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13" name="Kép 12" descr="Infoblokk2_altalanos_egyes.jpg"/>
          <p:cNvPicPr>
            <a:picLocks noChangeAspect="1"/>
          </p:cNvPicPr>
          <p:nvPr/>
        </p:nvPicPr>
        <p:blipFill>
          <a:blip r:embed="rId6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4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7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6324600" y="1371600"/>
            <a:ext cx="2286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Tematikus Fejlesztési Programok 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3962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MILYEN FELHATALMAZÁS ALAPJÁN KÉSZÜL?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Jogi felhatalmazás: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Területfejlesztési tv. alapján Budapest területén a Főváros feladata összehangolni a budapesti önkormányzatok fejlesztési elképzeléseit.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2018/2013. (XII. 29.) Kormányhatározat az ITB alkalmazásáról</a:t>
            </a: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EU-s irányelv: </a:t>
            </a:r>
            <a:r>
              <a:rPr lang="hu-HU" sz="1800" dirty="0" smtClean="0">
                <a:solidFill>
                  <a:srgbClr val="2B7D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fenntartható és integrált 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szemléletű városfejlesztés 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egységes stratégia és partnerség szükséges.</a:t>
            </a:r>
            <a:b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</a:b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Forrásokról való döntésnél is fontos szempont.</a:t>
            </a: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Kormányzati szándék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a 2014-20-as időszakban a </a:t>
            </a:r>
            <a:r>
              <a:rPr lang="hu-HU" sz="1800" dirty="0" smtClean="0">
                <a:solidFill>
                  <a:srgbClr val="2B7D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közszféra szereplői ne versenyezzenek egymással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(1731/2013 Korm. Hat.); közösen meghatározott fejlesztési prioritások kellenek 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Főváros és a kerületek egyeztetett fejlesztési igénnyel jelenjenek meg a kormányzat felé.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Kormányzati felkérés: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KMOP 5.1.1. kiemelt projekt a három budapesti területén megvalósuló TFP elkészítésére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Tematikus Fejlesztési Programok 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3962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MIÉRT KERÜLT BELE A SZOCIÁLIS VÁROSREHABILITÁCIÓ A TÉMÁK KÖZÉ?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Volt egy kormányzati felkérés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Nagy az egymásrautaltság a projektek sikerében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Kevesebb a forrás, növelni kell a felhasználás hatékonyságát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más forrással összekapcsolni a városfejlesztési mag </a:t>
            </a: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forrásait;</a:t>
            </a:r>
            <a:endParaRPr lang="hu-HU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projektek közötti szinergiát </a:t>
            </a: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növelni;</a:t>
            </a:r>
            <a:endParaRPr lang="hu-HU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izonyos </a:t>
            </a: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funkciókat közösen olcsóbban </a:t>
            </a: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megvalósítani;</a:t>
            </a:r>
            <a:endParaRPr lang="hu-HU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sok tapasztalat, tudás megosztásában rejlő hatékonyságjavító lehetőséget </a:t>
            </a:r>
            <a:r>
              <a:rPr lang="hu-H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kihasználni.</a:t>
            </a:r>
            <a:endParaRPr lang="hu-HU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→ A folyamatot ezen célok mentén kellett tehát megtervezni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hu-H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hu-HU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TFP-k</a:t>
            </a:r>
            <a:r>
              <a:rPr lang="hu-H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készítési alapelvei</a:t>
            </a:r>
            <a:endParaRPr lang="hu-H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4876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Partnerség (elsősorban az önkormányzatok között):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a Főváros és a kerületek szakértői szinten kialakított álláspontja a vitaalap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a civil és gazdasági szakértői javaslatokat e szint integrálja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biztosítja a folyamat nyilvánosságát a közvélemény számára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cél, hogy a stratégia végrehajtásába is közösen akarjanak részt venni az önkormányzatok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Megvalósíthatóság:</a:t>
            </a: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a végrehajtást akadályozó vitás pontok feloldása a tervezés során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semelyik önkormányzatot nem kényszerít olyan projekt elfogadására a saját területén, amelyhez nem adja hozzájárulását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hu-H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Integráltság: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minden a témakörhöz kapcsolódó projektet figyelembe vesz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biztosítja a projektek egymásra épülését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a tervezési lépések egymásra épülnek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hu-HU" sz="2000" dirty="0" smtClean="0"/>
          </a:p>
        </p:txBody>
      </p:sp>
      <p:pic>
        <p:nvPicPr>
          <p:cNvPr id="10" name="Kép 9" descr="USZT_logo_big_P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189762"/>
            <a:ext cx="609600" cy="8008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524000" cy="7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nfoblokk2_altalanos_egyes.jpg"/>
          <p:cNvPicPr>
            <a:picLocks noChangeAspect="1"/>
          </p:cNvPicPr>
          <p:nvPr/>
        </p:nvPicPr>
        <p:blipFill>
          <a:blip r:embed="rId5" cstate="print"/>
          <a:srcRect l="8916" t="14286" r="10840" b="42857"/>
          <a:stretch>
            <a:fillRect/>
          </a:stretch>
        </p:blipFill>
        <p:spPr>
          <a:xfrm>
            <a:off x="7429502" y="6477001"/>
            <a:ext cx="1714498" cy="380999"/>
          </a:xfrm>
          <a:prstGeom prst="rect">
            <a:avLst/>
          </a:prstGeom>
        </p:spPr>
      </p:pic>
      <p:pic>
        <p:nvPicPr>
          <p:cNvPr id="13" name="Picture 2" descr="I:\Városfejlesztési Csoport\TFP\kommunikáció\feltöltendő_arculati_elemek\Infoblokk\EU_általános\Jpg\Infoblokk_EU_altalanos_egyes.jpg"/>
          <p:cNvPicPr>
            <a:picLocks noChangeAspect="1" noChangeArrowheads="1"/>
          </p:cNvPicPr>
          <p:nvPr/>
        </p:nvPicPr>
        <p:blipFill>
          <a:blip r:embed="rId6" cstate="print"/>
          <a:srcRect l="7054" t="9148" r="11829" b="12979"/>
          <a:stretch>
            <a:fillRect/>
          </a:stretch>
        </p:blipFill>
        <p:spPr bwMode="auto">
          <a:xfrm>
            <a:off x="7440086" y="6096000"/>
            <a:ext cx="1703914" cy="38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48470125EF21C45BE3032C5E9DCD26E" ma:contentTypeVersion="7" ma:contentTypeDescription="Új dokumentum létrehozása." ma:contentTypeScope="" ma:versionID="cb3fb42b175a69ed614eb08c9fa758b6">
  <xsd:schema xmlns:xsd="http://www.w3.org/2001/XMLSchema" xmlns:xs="http://www.w3.org/2001/XMLSchema" xmlns:p="http://schemas.microsoft.com/office/2006/metadata/properties" xmlns:ns1="http://schemas.microsoft.com/sharepoint/v3" xmlns:ns2="076a69f7-d516-4c54-bf0e-1c55319ec8b0" targetNamespace="http://schemas.microsoft.com/office/2006/metadata/properties" ma:root="true" ma:fieldsID="cc315078b6b355a410b542064f8999ed" ns1:_="" ns2:_="">
    <xsd:import namespace="http://schemas.microsoft.com/sharepoint/v3"/>
    <xsd:import namespace="076a69f7-d516-4c54-bf0e-1c55319ec8b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Ütemezett kezdődátum" ma:internalName="PublishingStartDate">
      <xsd:simpleType>
        <xsd:restriction base="dms:Unknown"/>
      </xsd:simpleType>
    </xsd:element>
    <xsd:element name="PublishingExpirationDate" ma:index="9" nillable="true" ma:displayName="Ütemezett záródátum" ma:internalName="PublishingExpirationDate">
      <xsd:simpleType>
        <xsd:restriction base="dms:Unknown"/>
      </xsd:simpleType>
    </xsd:element>
    <xsd:element name="RatedBy" ma:index="11" nillable="true" ma:displayName="Minősítők" ma:description="Az elemet minősítő felhasználók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2" nillable="true" ma:displayName="Felhasználói minősítések" ma:description="Az elem felhasználói minősítései" ma:hidden="true" ma:internalName="Ratings">
      <xsd:simpleType>
        <xsd:restriction base="dms:Note"/>
      </xsd:simpleType>
    </xsd:element>
    <xsd:element name="LikesCount" ma:index="13" nillable="true" ma:displayName="Tetszésnyilvánítások száma" ma:internalName="LikesCount">
      <xsd:simpleType>
        <xsd:restriction base="dms:Unknown"/>
      </xsd:simpleType>
    </xsd:element>
    <xsd:element name="LikedBy" ma:index="14" nillable="true" ma:displayName="Felhasználók, akiknek tetszett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a69f7-d516-4c54-bf0e-1c55319ec8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list="{281a3812-de55-49da-bbc4-0ab842cdc506}" ma:internalName="TaxCatchAll" ma:showField="CatchAllData" ma:web="076a69f7-d516-4c54-bf0e-1c55319ec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TaxCatchAll xmlns="076a69f7-d516-4c54-bf0e-1c55319ec8b0"/>
    <LikedBy xmlns="http://schemas.microsoft.com/sharepoint/v3">
      <UserInfo>
        <DisplayName/>
        <AccountId xsi:nil="true"/>
        <AccountType/>
      </UserInfo>
    </LikedBy>
    <PublishingExpirationDate xmlns="http://schemas.microsoft.com/sharepoint/v3" xsi:nil="true"/>
    <PublishingStartDate xmlns="http://schemas.microsoft.com/sharepoint/v3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9E55CC7D-2586-48AC-BDCC-1655BAF3837D}"/>
</file>

<file path=customXml/itemProps2.xml><?xml version="1.0" encoding="utf-8"?>
<ds:datastoreItem xmlns:ds="http://schemas.openxmlformats.org/officeDocument/2006/customXml" ds:itemID="{6C5DDBF4-7203-4627-B66C-2386E0F5194F}"/>
</file>

<file path=customXml/itemProps3.xml><?xml version="1.0" encoding="utf-8"?>
<ds:datastoreItem xmlns:ds="http://schemas.openxmlformats.org/officeDocument/2006/customXml" ds:itemID="{2DE72226-11C9-4554-B522-E3DC9E73D1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3731</TotalTime>
  <Words>1212</Words>
  <Application>Microsoft Office PowerPoint</Application>
  <PresentationFormat>Diavetítés a képernyőre (4:3 oldalarány)</PresentationFormat>
  <Paragraphs>299</Paragraphs>
  <Slides>28</Slides>
  <Notes>26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 Theme</vt:lpstr>
      <vt:lpstr>1. dia</vt:lpstr>
      <vt:lpstr>Tematikus Fejlesztési Programok </vt:lpstr>
      <vt:lpstr> A Tematikus Fejlesztési Programok</vt:lpstr>
      <vt:lpstr>Tematikus Fejlesztési Programok </vt:lpstr>
      <vt:lpstr>Tematikus Fejlesztési Programok </vt:lpstr>
      <vt:lpstr>Az ITB (ITI) működése</vt:lpstr>
      <vt:lpstr>Tematikus Fejlesztési Programok </vt:lpstr>
      <vt:lpstr>Tematikus Fejlesztési Programok </vt:lpstr>
      <vt:lpstr>A TFP-k készítési alapelvei</vt:lpstr>
      <vt:lpstr>A TFP-k készítési folyamata</vt:lpstr>
      <vt:lpstr>A folyamat szervezeti felépítése</vt:lpstr>
      <vt:lpstr>12. dia</vt:lpstr>
      <vt:lpstr> A Szociális Városrehabilitáció Tematikus Fejlesztési Program</vt:lpstr>
      <vt:lpstr>Szociális Városrehabilitáció TFP</vt:lpstr>
      <vt:lpstr>Szociális Városrehabilitáció TFP</vt:lpstr>
      <vt:lpstr>Szociális Városrehabilitáció TFP</vt:lpstr>
      <vt:lpstr>Szociális Városrehabilitáció TFP</vt:lpstr>
      <vt:lpstr>Szociális Városrehabilitáció TFP</vt:lpstr>
      <vt:lpstr>Szociális Városrehabilitáció TFP</vt:lpstr>
      <vt:lpstr>Szociális Városrehabilitáció TFP</vt:lpstr>
      <vt:lpstr> Mi történt azóta? hova futhat ki a program?</vt:lpstr>
      <vt:lpstr>Mi történt az elmúlt fél évben?</vt:lpstr>
      <vt:lpstr>Mi történt az elmúlt fél évben?</vt:lpstr>
      <vt:lpstr>Mi történt az elmúlt fél évben?</vt:lpstr>
      <vt:lpstr>Mi történt az elmúlt fél évben?</vt:lpstr>
      <vt:lpstr>Milyen döntések szükségesek a végrehajtáshoz?</vt:lpstr>
      <vt:lpstr>Milyen lépések várhatóak? – Lehetséges ütemezés</vt:lpstr>
      <vt:lpstr>28. dia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Tematikus Fejlesztési Programok</dc:title>
  <dc:creator>Zsuzsi</dc:creator>
  <cp:lastModifiedBy>BG</cp:lastModifiedBy>
  <cp:revision>205</cp:revision>
  <dcterms:created xsi:type="dcterms:W3CDTF">2014-01-19T13:07:02Z</dcterms:created>
  <dcterms:modified xsi:type="dcterms:W3CDTF">2014-11-27T07:14:38Z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0x010100E48470125EF21C45BE3032C5E9DCD26E</vt:lpwstr>
  </property>
</Properties>
</file>