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6" r:id="rId2"/>
    <p:sldId id="257" r:id="rId3"/>
    <p:sldId id="259" r:id="rId4"/>
    <p:sldId id="272" r:id="rId5"/>
    <p:sldId id="261" r:id="rId6"/>
    <p:sldId id="265" r:id="rId7"/>
    <p:sldId id="268" r:id="rId8"/>
    <p:sldId id="262" r:id="rId9"/>
    <p:sldId id="264" r:id="rId10"/>
    <p:sldId id="267" r:id="rId11"/>
    <p:sldId id="269" r:id="rId12"/>
    <p:sldId id="271" r:id="rId13"/>
    <p:sldId id="27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>
        <p:scale>
          <a:sx n="75" d="100"/>
          <a:sy n="75" d="100"/>
        </p:scale>
        <p:origin x="-133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7"/>
  <c:chart>
    <c:title>
      <c:tx>
        <c:rich>
          <a:bodyPr/>
          <a:lstStyle/>
          <a:p>
            <a:pPr>
              <a:defRPr/>
            </a:pPr>
            <a:r>
              <a:rPr lang="hu-HU" baseline="0"/>
              <a:t>Szociális célú városrehabilitáció a ROP-okban</a:t>
            </a:r>
            <a:endParaRPr lang="hu-H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Munka1!$A$2</c:f>
              <c:strCache>
                <c:ptCount val="1"/>
                <c:pt idx="0">
                  <c:v>szerződött összköltség Mrd Ft</c:v>
                </c:pt>
              </c:strCache>
            </c:strRef>
          </c:tx>
          <c:cat>
            <c:strRef>
              <c:f>Munka1!$B$1:$C$1</c:f>
              <c:strCache>
                <c:ptCount val="2"/>
                <c:pt idx="0">
                  <c:v>ROP településfejlesztés</c:v>
                </c:pt>
                <c:pt idx="1">
                  <c:v>ROP szociális célú városrehabilitáció</c:v>
                </c:pt>
              </c:strCache>
            </c:strRef>
          </c:cat>
          <c:val>
            <c:numRef>
              <c:f>Munka1!$B$2:$C$2</c:f>
              <c:numCache>
                <c:formatCode>General</c:formatCode>
                <c:ptCount val="2"/>
                <c:pt idx="0">
                  <c:v>288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szerződött támogatás Mrd Ft</c:v>
                </c:pt>
              </c:strCache>
            </c:strRef>
          </c:tx>
          <c:cat>
            <c:strRef>
              <c:f>Munka1!$B$1:$C$1</c:f>
              <c:strCache>
                <c:ptCount val="2"/>
                <c:pt idx="0">
                  <c:v>ROP településfejlesztés</c:v>
                </c:pt>
                <c:pt idx="1">
                  <c:v>ROP szociális célú városrehabilitáció</c:v>
                </c:pt>
              </c:strCache>
            </c:strRef>
          </c:cat>
          <c:val>
            <c:numRef>
              <c:f>Munka1!$B$3:$C$3</c:f>
              <c:numCache>
                <c:formatCode>General</c:formatCode>
                <c:ptCount val="2"/>
                <c:pt idx="0">
                  <c:v>230</c:v>
                </c:pt>
                <c:pt idx="1">
                  <c:v>46</c:v>
                </c:pt>
              </c:numCache>
            </c:numRef>
          </c:val>
        </c:ser>
        <c:dLbls>
          <c:showVal val="1"/>
        </c:dLbls>
        <c:overlap val="-25"/>
        <c:axId val="47919104"/>
        <c:axId val="47920640"/>
      </c:barChart>
      <c:catAx>
        <c:axId val="47919104"/>
        <c:scaling>
          <c:orientation val="minMax"/>
        </c:scaling>
        <c:axPos val="b"/>
        <c:majorTickMark val="none"/>
        <c:tickLblPos val="nextTo"/>
        <c:crossAx val="47920640"/>
        <c:crosses val="autoZero"/>
        <c:auto val="1"/>
        <c:lblAlgn val="ctr"/>
        <c:lblOffset val="100"/>
      </c:catAx>
      <c:valAx>
        <c:axId val="47920640"/>
        <c:scaling>
          <c:orientation val="minMax"/>
        </c:scaling>
        <c:delete val="1"/>
        <c:axPos val="l"/>
        <c:numFmt formatCode="General" sourceLinked="1"/>
        <c:tickLblPos val="none"/>
        <c:crossAx val="4791910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8"/>
  <c:chart>
    <c:title>
      <c:tx>
        <c:rich>
          <a:bodyPr/>
          <a:lstStyle/>
          <a:p>
            <a:pPr>
              <a:defRPr/>
            </a:pPr>
            <a:r>
              <a:rPr lang="hu-HU"/>
              <a:t>Szociális</a:t>
            </a:r>
            <a:r>
              <a:rPr lang="hu-HU" baseline="0"/>
              <a:t> célú városrehabilitáció a KMOP-ban</a:t>
            </a:r>
            <a:endParaRPr lang="hu-H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Munka1!$A$6</c:f>
              <c:strCache>
                <c:ptCount val="1"/>
                <c:pt idx="0">
                  <c:v>szerződött összköltség Mrd Ft</c:v>
                </c:pt>
              </c:strCache>
            </c:strRef>
          </c:tx>
          <c:cat>
            <c:strRef>
              <c:f>Munka1!$B$5:$C$5</c:f>
              <c:strCache>
                <c:ptCount val="2"/>
                <c:pt idx="0">
                  <c:v>KMOP településfejlesztés</c:v>
                </c:pt>
                <c:pt idx="1">
                  <c:v>KMOP szociális célú városrehabilitáció</c:v>
                </c:pt>
              </c:strCache>
            </c:strRef>
          </c:cat>
          <c:val>
            <c:numRef>
              <c:f>Munka1!$B$6:$C$6</c:f>
              <c:numCache>
                <c:formatCode>General</c:formatCode>
                <c:ptCount val="2"/>
                <c:pt idx="0">
                  <c:v>82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Munka1!$A$7</c:f>
              <c:strCache>
                <c:ptCount val="1"/>
                <c:pt idx="0">
                  <c:v>szerződött támogatás Mrd Ft</c:v>
                </c:pt>
              </c:strCache>
            </c:strRef>
          </c:tx>
          <c:cat>
            <c:strRef>
              <c:f>Munka1!$B$5:$C$5</c:f>
              <c:strCache>
                <c:ptCount val="2"/>
                <c:pt idx="0">
                  <c:v>KMOP településfejlesztés</c:v>
                </c:pt>
                <c:pt idx="1">
                  <c:v>KMOP szociális célú városrehabilitáció</c:v>
                </c:pt>
              </c:strCache>
            </c:strRef>
          </c:cat>
          <c:val>
            <c:numRef>
              <c:f>Munka1!$B$7:$C$7</c:f>
              <c:numCache>
                <c:formatCode>General</c:formatCode>
                <c:ptCount val="2"/>
                <c:pt idx="0">
                  <c:v>60</c:v>
                </c:pt>
                <c:pt idx="1">
                  <c:v>18</c:v>
                </c:pt>
              </c:numCache>
            </c:numRef>
          </c:val>
        </c:ser>
        <c:dLbls>
          <c:showVal val="1"/>
        </c:dLbls>
        <c:overlap val="-25"/>
        <c:axId val="54790016"/>
        <c:axId val="54810112"/>
      </c:barChart>
      <c:catAx>
        <c:axId val="54790016"/>
        <c:scaling>
          <c:orientation val="minMax"/>
        </c:scaling>
        <c:axPos val="b"/>
        <c:majorTickMark val="none"/>
        <c:tickLblPos val="nextTo"/>
        <c:crossAx val="54810112"/>
        <c:crosses val="autoZero"/>
        <c:auto val="1"/>
        <c:lblAlgn val="ctr"/>
        <c:lblOffset val="100"/>
      </c:catAx>
      <c:valAx>
        <c:axId val="54810112"/>
        <c:scaling>
          <c:orientation val="minMax"/>
        </c:scaling>
        <c:delete val="1"/>
        <c:axPos val="l"/>
        <c:numFmt formatCode="General" sourceLinked="1"/>
        <c:tickLblPos val="none"/>
        <c:crossAx val="5479001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40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525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626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27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256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076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310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34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1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74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97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2014.11.26.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2060848"/>
            <a:ext cx="4419600" cy="1368152"/>
          </a:xfrm>
        </p:spPr>
        <p:txBody>
          <a:bodyPr/>
          <a:lstStyle/>
          <a:p>
            <a:r>
              <a:rPr lang="hu-HU" sz="2200" dirty="0" smtClean="0"/>
              <a:t>Az integrált Szociális célú </a:t>
            </a:r>
            <a:r>
              <a:rPr lang="hu-HU" sz="2200" dirty="0" err="1" smtClean="0"/>
              <a:t>városrehabilitáció</a:t>
            </a:r>
            <a:r>
              <a:rPr lang="hu-HU" sz="2200" dirty="0" smtClean="0"/>
              <a:t>  </a:t>
            </a:r>
            <a:r>
              <a:rPr lang="hu-HU" sz="2200" dirty="0" err="1" smtClean="0"/>
              <a:t>fejlesztéspolitiKAI</a:t>
            </a:r>
            <a:r>
              <a:rPr lang="hu-HU" sz="2200" dirty="0" smtClean="0"/>
              <a:t> tapasztalatai a 2007-2013 közötti programozási időszakban</a:t>
            </a:r>
            <a:endParaRPr lang="en-US" sz="22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0" y="4800600"/>
            <a:ext cx="4343400" cy="1220688"/>
          </a:xfrm>
        </p:spPr>
        <p:txBody>
          <a:bodyPr>
            <a:normAutofit fontScale="55000" lnSpcReduction="20000"/>
          </a:bodyPr>
          <a:lstStyle/>
          <a:p>
            <a:r>
              <a:rPr lang="hu-HU" sz="2000" b="1" dirty="0" smtClean="0"/>
              <a:t>Oszkó Emese</a:t>
            </a:r>
          </a:p>
          <a:p>
            <a:r>
              <a:rPr lang="hu-HU" sz="2000" dirty="0" smtClean="0"/>
              <a:t>Osztályvezető</a:t>
            </a:r>
          </a:p>
          <a:p>
            <a:r>
              <a:rPr lang="hu-HU" sz="2000" b="1" dirty="0" smtClean="0"/>
              <a:t>Nemzetgazdasági Minisztérium</a:t>
            </a:r>
          </a:p>
          <a:p>
            <a:r>
              <a:rPr lang="hu-HU" sz="2000" dirty="0" smtClean="0"/>
              <a:t>Regionális fejlesztési programokért </a:t>
            </a:r>
          </a:p>
          <a:p>
            <a:r>
              <a:rPr lang="hu-HU" sz="2000" dirty="0" smtClean="0"/>
              <a:t>felelős helyettes államtitkárság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Általános erősségek és gyengeségek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</p:nvPr>
        </p:nvGraphicFramePr>
        <p:xfrm>
          <a:off x="251520" y="980728"/>
          <a:ext cx="8640960" cy="4648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15132"/>
                <a:gridCol w="4425828"/>
              </a:tblGrid>
              <a:tr h="273203">
                <a:tc>
                  <a:txBody>
                    <a:bodyPr/>
                    <a:lstStyle/>
                    <a:p>
                      <a:r>
                        <a:rPr lang="hu-HU" sz="1300" noProof="0" dirty="0" smtClean="0"/>
                        <a:t>Pozitívumok</a:t>
                      </a:r>
                      <a:endParaRPr lang="hu-HU" sz="1300" noProof="0" dirty="0">
                        <a:solidFill>
                          <a:schemeClr val="bg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noProof="0" dirty="0" smtClean="0"/>
                        <a:t>Negatívumok</a:t>
                      </a:r>
                      <a:endParaRPr lang="hu-HU" sz="1300" noProof="0" dirty="0">
                        <a:solidFill>
                          <a:schemeClr val="bg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Stratégia</a:t>
                      </a:r>
                      <a:endParaRPr lang="hu-HU" sz="13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Új módszertan, stratégiai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szemlélet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Valódi stratégiák hiánya, folyamatosan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változó igények, módosítások</a:t>
                      </a:r>
                      <a:endParaRPr lang="hu-HU" sz="1300" noProof="0" dirty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IVS,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3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Antiszegregációs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tervek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A legproblémásabb területek nem  kerültek kezelésre</a:t>
                      </a:r>
                      <a:endParaRPr lang="hu-HU" sz="1300" noProof="0" dirty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 gridSpan="2">
                  <a:txBody>
                    <a:bodyPr/>
                    <a:lstStyle/>
                    <a:p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Partnerség</a:t>
                      </a:r>
                      <a:endParaRPr lang="hu-HU" sz="13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Kötelező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konzorcium</a:t>
                      </a:r>
                      <a:endParaRPr lang="hu-HU" sz="1300" noProof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Alacsony partnerségi részvétel, látszatmegoldások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Helyi támogatói csoportok</a:t>
                      </a:r>
                      <a:endParaRPr lang="hu-HU" sz="1300" noProof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Alacsony mértékű helyi igényfelmérés, irányított kérdések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Közvetett támogatás által civilek  bevonása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„</a:t>
                      </a:r>
                      <a:r>
                        <a:rPr lang="hu-HU" sz="1300" noProof="0" dirty="0" err="1" smtClean="0">
                          <a:latin typeface="Arial" pitchFamily="34" charset="0"/>
                          <a:cs typeface="Arial" pitchFamily="34" charset="0"/>
                        </a:rPr>
                        <a:t>szoft</a:t>
                      </a: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”tevékenységekre</a:t>
                      </a:r>
                      <a:endParaRPr lang="hu-HU" sz="1300" noProof="0" dirty="0" smtClean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Passzív közösségek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 gridSpan="2">
                  <a:txBody>
                    <a:bodyPr/>
                    <a:lstStyle/>
                    <a:p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Megvalósítás</a:t>
                      </a:r>
                      <a:endParaRPr lang="hu-HU" sz="1300" b="1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Integrált,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akcióterületi beavatkozás</a:t>
                      </a:r>
                      <a:endParaRPr lang="hu-HU" sz="1300" noProof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Nem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az azonosított problémákra reagáló beavatkozások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hu-HU" sz="1300" kern="1200" noProof="0" dirty="0" smtClean="0">
                          <a:latin typeface="Arial" pitchFamily="34" charset="0"/>
                          <a:cs typeface="Arial" pitchFamily="34" charset="0"/>
                        </a:rPr>
                        <a:t>Kötelező</a:t>
                      </a:r>
                      <a:r>
                        <a:rPr lang="hu-HU" sz="1300" kern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funkciók és tevékenységek</a:t>
                      </a:r>
                      <a:endParaRPr lang="hu-HU" sz="1300" kern="1200" noProof="0" dirty="0" smtClean="0">
                        <a:solidFill>
                          <a:schemeClr val="dk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Gazdasági, foglalkoztatási tevékenységek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alacsony szintje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Kötelező </a:t>
                      </a:r>
                      <a:r>
                        <a:rPr lang="hu-HU" sz="1300" noProof="0" dirty="0" err="1" smtClean="0">
                          <a:latin typeface="Arial" pitchFamily="34" charset="0"/>
                          <a:cs typeface="Arial" pitchFamily="34" charset="0"/>
                        </a:rPr>
                        <a:t>szoft</a:t>
                      </a: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 tevékenységek,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kötelező programalap</a:t>
                      </a:r>
                      <a:endParaRPr lang="hu-HU" sz="1300" noProof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Az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infrastrukturális tevékenységekre  való fókuszálás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endParaRPr lang="hu-HU" sz="1300" noProof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Gyenge minőségű „</a:t>
                      </a:r>
                      <a:r>
                        <a:rPr lang="hu-HU" sz="1300" noProof="0" dirty="0" err="1" smtClean="0">
                          <a:latin typeface="Arial" pitchFamily="34" charset="0"/>
                          <a:cs typeface="Arial" pitchFamily="34" charset="0"/>
                        </a:rPr>
                        <a:t>szoft</a:t>
                      </a: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” elemek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894">
                <a:tc>
                  <a:txBody>
                    <a:bodyPr/>
                    <a:lstStyle/>
                    <a:p>
                      <a:endParaRPr lang="hu-HU" sz="1300" noProof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noProof="0" dirty="0" smtClean="0">
                          <a:latin typeface="Arial" pitchFamily="34" charset="0"/>
                          <a:cs typeface="Arial" pitchFamily="34" charset="0"/>
                        </a:rPr>
                        <a:t>Professzionális</a:t>
                      </a:r>
                      <a:r>
                        <a:rPr lang="hu-HU" sz="1300" baseline="0" noProof="0" dirty="0" smtClean="0">
                          <a:latin typeface="Arial" pitchFamily="34" charset="0"/>
                          <a:cs typeface="Arial" pitchFamily="34" charset="0"/>
                        </a:rPr>
                        <a:t> projektmenedzsment hiánya</a:t>
                      </a:r>
                      <a:endParaRPr lang="hu-HU" sz="13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Tapasztalatok a megvalósult projektek fényében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Jellemzően a társadalmi célrendszer helyett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presztízsjellegű közterület-fejlesztésre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koncentráltak</a:t>
            </a:r>
          </a:p>
          <a:p>
            <a:pPr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A „</a:t>
            </a:r>
            <a:r>
              <a:rPr lang="hu-HU" sz="2200" b="1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” tevékenységekhez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rendelt ESZA források aránya alacsony, azonban a kedvezményezettek az előírt keretet sem tudták színvonalas tevékenységekkel feltölteni.</a:t>
            </a:r>
          </a:p>
          <a:p>
            <a:pPr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Megfelelő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partnerség hiánya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, a társadalmi elfogadtatásért nem elegendő a „</a:t>
            </a:r>
            <a:r>
              <a:rPr lang="hu-HU" sz="2200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” tevékenységeket a megvalósításkor elkezdeni.</a:t>
            </a:r>
          </a:p>
          <a:p>
            <a:pPr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Sok tevékenység, bonyolult feltételrendszer miatt nehézkes megvalósítás, nem rugalmas szabályok. </a:t>
            </a:r>
          </a:p>
          <a:p>
            <a:endParaRPr lang="hu-H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Következtetések a szociális </a:t>
            </a:r>
            <a:r>
              <a:rPr lang="hu-H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városrehabilitáció</a:t>
            </a:r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új feltételrendszerének kialakításához I.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r>
              <a:rPr lang="hu-HU" sz="2200" dirty="0" smtClean="0">
                <a:latin typeface="Arial" pitchFamily="34" charset="0"/>
                <a:cs typeface="Arial" pitchFamily="34" charset="0"/>
              </a:rPr>
              <a:t>Nem valósíthatóak meg olyan beruházások, amelyek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nem a célcsoport befogadását, esélyteremtését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szolgálják (pl. olyan intézmények fejlesztése, ahonnan kiszorul a célcsoport)</a:t>
            </a:r>
          </a:p>
          <a:p>
            <a:r>
              <a:rPr lang="hu-HU" sz="2200" dirty="0" smtClean="0">
                <a:latin typeface="Arial" pitchFamily="34" charset="0"/>
                <a:cs typeface="Arial" pitchFamily="34" charset="0"/>
              </a:rPr>
              <a:t>Elfogadható azon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telepek szűkítése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, ahol hosszú távon nem biztosíthatóak a felzárkózáshoz szükséges körülmények</a:t>
            </a:r>
          </a:p>
          <a:p>
            <a:r>
              <a:rPr lang="hu-HU" sz="2200" dirty="0" smtClean="0">
                <a:latin typeface="Arial" pitchFamily="34" charset="0"/>
                <a:cs typeface="Arial" pitchFamily="34" charset="0"/>
              </a:rPr>
              <a:t>Ebben az esetben a célcsoportot minden esetben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integrált környezetbe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szükséges költöztetni</a:t>
            </a:r>
          </a:p>
          <a:p>
            <a:r>
              <a:rPr lang="hu-HU" sz="2200" dirty="0" smtClean="0">
                <a:latin typeface="Arial" pitchFamily="34" charset="0"/>
                <a:cs typeface="Arial" pitchFamily="34" charset="0"/>
              </a:rPr>
              <a:t>A költöztetés/mozgatás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lépcsőzetesen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is megvalósulhat</a:t>
            </a:r>
          </a:p>
          <a:p>
            <a:r>
              <a:rPr lang="hu-HU" sz="2200" b="1" dirty="0" smtClean="0">
                <a:latin typeface="Arial" pitchFamily="34" charset="0"/>
                <a:cs typeface="Arial" pitchFamily="34" charset="0"/>
              </a:rPr>
              <a:t>Új zárványok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létrehozása továbbra sem támogatható</a:t>
            </a:r>
          </a:p>
          <a:p>
            <a:pPr algn="r"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[Előzmény: Pilot projektek a Dél-dunántúli régióban]</a:t>
            </a:r>
          </a:p>
          <a:p>
            <a:endParaRPr lang="hu-H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Következtetések a szociális </a:t>
            </a:r>
            <a:r>
              <a:rPr lang="hu-H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városrehabilitáció</a:t>
            </a:r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új feltételrendszerének kialakításához II.</a:t>
            </a:r>
            <a:endParaRPr lang="hu-H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projektfejlesztés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során, legalább 1 évvel a projektindítást megelőzően a „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” típusú tevékenységek elindítása/biztosítása szükséges</a:t>
            </a:r>
          </a:p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Hosszú távú, 3-5 éves programok</a:t>
            </a:r>
          </a:p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Elsősorban 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lakófunkció fejlesztését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” tevékenységeket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szükséges támogatni → ezek a tevékenységek biztosítják a célcsoport valódi felzárkóztatását, az életszínvonal emelkedése ezek által tetten érhető</a:t>
            </a:r>
          </a:p>
          <a:p>
            <a:pPr algn="just"/>
            <a:r>
              <a:rPr lang="hu-HU" sz="1800" b="1" dirty="0" smtClean="0">
                <a:latin typeface="Arial" pitchFamily="34" charset="0"/>
                <a:cs typeface="Arial" pitchFamily="34" charset="0"/>
              </a:rPr>
              <a:t>Közterület-fejlesztés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kizárólag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kiegészítő jelleggel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valósulhat meg a projektekben, amennyiben megfelelőek a felzárkóztatásra, integrációra vonatkozó intézkedések</a:t>
            </a:r>
          </a:p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célcsoport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fejlesztését, bevonását folyamatosan biztosítani szükséges</a:t>
            </a:r>
          </a:p>
          <a:p>
            <a:pPr algn="just"/>
            <a:r>
              <a:rPr lang="hu-HU" sz="1800" b="1" dirty="0" smtClean="0">
                <a:latin typeface="Arial" pitchFamily="34" charset="0"/>
                <a:cs typeface="Arial" pitchFamily="34" charset="0"/>
              </a:rPr>
              <a:t>Szociális munka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folyamatos biztosítása szükséges</a:t>
            </a:r>
          </a:p>
          <a:p>
            <a:pPr algn="just"/>
            <a:r>
              <a:rPr lang="hu-HU" sz="1800" dirty="0" smtClean="0">
                <a:latin typeface="Arial" pitchFamily="34" charset="0"/>
                <a:cs typeface="Arial" pitchFamily="34" charset="0"/>
              </a:rPr>
              <a:t>Lehetőség az akcióterület elhagyására →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integrált környezetbe költözés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társadalmi integráció a térbeli mellett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493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Témavázlat:</a:t>
            </a:r>
          </a:p>
          <a:p>
            <a:pPr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Alkalmazott városfejlesztési keretek a 2007-2013 közötti programozási időszakban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városrehabilitáció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támogatásának alapvető szakmai kritériumai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Általános erősségek és gyengeségek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Tapasztalatok a megvalósult projektek tükrében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Következtetések a 2014-2020-as időszakra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OszkoE\Desktop\680px-EU27-2008_European_Union_map_svg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7307" r="73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Településfejlesztés a regionális operatív </a:t>
            </a:r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programokban I.</a:t>
            </a:r>
            <a:endParaRPr lang="hu-H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075240" cy="381156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sz="5000" dirty="0" smtClean="0">
                <a:latin typeface="Arial" pitchFamily="34" charset="0"/>
                <a:cs typeface="Arial" pitchFamily="34" charset="0"/>
              </a:rPr>
              <a:t>3 beavatkozási terület: </a:t>
            </a:r>
            <a:endParaRPr lang="hu-HU" sz="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5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5000" dirty="0" smtClean="0">
                <a:latin typeface="Arial" pitchFamily="34" charset="0"/>
                <a:cs typeface="Arial" pitchFamily="34" charset="0"/>
              </a:rPr>
              <a:t>Integrált szociális célú városrehabilitáció</a:t>
            </a:r>
          </a:p>
          <a:p>
            <a:pPr lvl="1"/>
            <a:r>
              <a:rPr lang="hu-HU" sz="5000" dirty="0" smtClean="0">
                <a:latin typeface="Arial" pitchFamily="34" charset="0"/>
                <a:cs typeface="Arial" pitchFamily="34" charset="0"/>
              </a:rPr>
              <a:t>Integrált funkcióbővítő típusú </a:t>
            </a:r>
            <a:r>
              <a:rPr lang="hu-HU" sz="5000" dirty="0" err="1" smtClean="0">
                <a:latin typeface="Arial" pitchFamily="34" charset="0"/>
                <a:cs typeface="Arial" pitchFamily="34" charset="0"/>
              </a:rPr>
              <a:t>városrehabilitáció</a:t>
            </a:r>
            <a:endParaRPr lang="hu-HU" sz="5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5000" dirty="0" smtClean="0">
                <a:latin typeface="Arial" pitchFamily="34" charset="0"/>
                <a:cs typeface="Arial" pitchFamily="34" charset="0"/>
              </a:rPr>
              <a:t>Kisléptékű településfejlesztés</a:t>
            </a:r>
          </a:p>
          <a:p>
            <a:pPr lvl="1">
              <a:buNone/>
            </a:pPr>
            <a:endParaRPr lang="hu-HU" sz="5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r>
              <a:rPr lang="hu-HU" sz="5000" dirty="0" smtClean="0">
                <a:latin typeface="Arial" pitchFamily="34" charset="0"/>
                <a:cs typeface="Arial" pitchFamily="34" charset="0"/>
              </a:rPr>
              <a:t>3 települési szinten differenciált felhívások és beavatkozások: </a:t>
            </a:r>
            <a:endParaRPr lang="hu-HU" sz="5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hu-HU" sz="5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5000" dirty="0" smtClean="0">
                <a:latin typeface="Arial" pitchFamily="34" charset="0"/>
                <a:cs typeface="Arial" pitchFamily="34" charset="0"/>
              </a:rPr>
              <a:t>Megyei jogú városok</a:t>
            </a:r>
          </a:p>
          <a:p>
            <a:pPr lvl="1"/>
            <a:r>
              <a:rPr lang="hu-HU" sz="5000" dirty="0" smtClean="0">
                <a:latin typeface="Arial" pitchFamily="34" charset="0"/>
                <a:cs typeface="Arial" pitchFamily="34" charset="0"/>
              </a:rPr>
              <a:t>Egyéb városi jogállású települések </a:t>
            </a:r>
          </a:p>
          <a:p>
            <a:pPr lvl="1"/>
            <a:r>
              <a:rPr lang="hu-HU" sz="5000" dirty="0" smtClean="0">
                <a:latin typeface="Arial" pitchFamily="34" charset="0"/>
                <a:cs typeface="Arial" pitchFamily="34" charset="0"/>
              </a:rPr>
              <a:t>5000 fő és 100 fő/km2 népsűrűség feletti nem városi jogállású települések </a:t>
            </a:r>
          </a:p>
          <a:p>
            <a:pPr marL="342900" lvl="1" indent="-342900">
              <a:buNone/>
            </a:pPr>
            <a:endParaRPr lang="hu-HU" sz="2800" dirty="0" smtClean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Településfejlesztés a regionális operatív </a:t>
            </a:r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programokban II.</a:t>
            </a:r>
            <a:endParaRPr lang="hu-H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0" y="3068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lipszis feliratnak 6"/>
          <p:cNvSpPr/>
          <p:nvPr/>
        </p:nvSpPr>
        <p:spPr>
          <a:xfrm>
            <a:off x="5652120" y="1340768"/>
            <a:ext cx="3491880" cy="1512168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084168" y="170080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14 projekt, ebből 1 Pest megye</a:t>
            </a:r>
          </a:p>
          <a:p>
            <a:endParaRPr lang="hu-HU" sz="1200" dirty="0" smtClean="0"/>
          </a:p>
          <a:p>
            <a:r>
              <a:rPr lang="hu-HU" sz="1200" dirty="0" smtClean="0"/>
              <a:t>Csepel és XV. kerület 3, Józsefváros 2 projekttel. 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városrehabilitáció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Célterületek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348498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városrehabilitáció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városi jogállású településeken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valósult meg, az alábbi célterületeken:</a:t>
            </a:r>
          </a:p>
          <a:p>
            <a:pPr algn="just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Ipari technológiával épült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lakótelepek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ahol a cél annak megelőzése, hogy a legrosszabb státuszú lakótelepek későbbi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gettósodás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színhelyeivé váljanak. (Cél tehát a prevenció.)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Nagyobb kiterjedésű, városi szövetbe ágyazott,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hagyományos építésű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vegyes lakosság összetételű,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leromlott városrészek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ahol a cél a további szegregációs folyamatok megállítása, és lehetőség szerint a terület státuszának emelése, ami hosszabb távon a magasabb státuszú lakosság területre vonzásával valósulhat meg az eredet lakosság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nagyrészének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megtartása mellett. (A cél tehát heterogénebb, integrációra alkalmasabb környezet és társadalom kialakítása.) </a:t>
            </a:r>
          </a:p>
          <a:p>
            <a:pPr algn="just">
              <a:buFont typeface="Wingdings" pitchFamily="2" charset="2"/>
              <a:buChar char="ü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főként roma népesség által lakott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telepek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jelentik mind társadalmi, mind fizikai értelemben a legleromlottabb városi területeket. </a:t>
            </a:r>
          </a:p>
          <a:p>
            <a:pPr algn="just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+ 2012-ben az ERFA rendelet módosítása alapján → pilot projektek a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DDOP-ban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több településméretre</a:t>
            </a:r>
          </a:p>
          <a:p>
            <a:pPr algn="just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Szociális </a:t>
            </a:r>
            <a:r>
              <a:rPr lang="hu-H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városrehabilitáció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Célterületek II.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akcióterületek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kijelölését meghatározó jogosultsági feltételek:</a:t>
            </a:r>
          </a:p>
          <a:p>
            <a:pPr lvl="1"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Teljes területe belterület</a:t>
            </a:r>
          </a:p>
          <a:p>
            <a:pPr lvl="1"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Minden beavatkozás az akcióterületen történik, az akcióterületi fejlesztés elemei egymásra </a:t>
            </a:r>
            <a:r>
              <a:rPr lang="hu-HU" sz="2200" dirty="0" err="1" smtClean="0">
                <a:latin typeface="Arial" pitchFamily="34" charset="0"/>
                <a:cs typeface="Arial" pitchFamily="34" charset="0"/>
              </a:rPr>
              <a:t>szinergikus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hatást gyakorolnak</a:t>
            </a:r>
          </a:p>
          <a:p>
            <a:pPr lvl="1" algn="just"/>
            <a:r>
              <a:rPr lang="hu-HU" sz="2200" dirty="0" smtClean="0">
                <a:latin typeface="Arial" pitchFamily="34" charset="0"/>
                <a:cs typeface="Arial" pitchFamily="34" charset="0"/>
              </a:rPr>
              <a:t>Lakónépesség: min. 1000 fő lakótelepek, min. 500 fő hagyományos beépítés esetén (500 fő alatt különös szabályok)</a:t>
            </a:r>
          </a:p>
          <a:p>
            <a:pPr lvl="1" algn="just"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2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akcióterületet kijelölő indikátorok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(6-ból legalább 3 teljesülése szükséges):</a:t>
            </a:r>
          </a:p>
          <a:p>
            <a:pPr lvl="1"/>
            <a:r>
              <a:rPr lang="hu-HU" sz="2200" dirty="0" smtClean="0">
                <a:latin typeface="Arial" pitchFamily="34" charset="0"/>
                <a:cs typeface="Arial" pitchFamily="34" charset="0"/>
              </a:rPr>
              <a:t>Alacsony iskolázottság</a:t>
            </a:r>
          </a:p>
          <a:p>
            <a:pPr lvl="1"/>
            <a:r>
              <a:rPr lang="hu-HU" sz="2200" dirty="0" smtClean="0">
                <a:latin typeface="Arial" pitchFamily="34" charset="0"/>
                <a:cs typeface="Arial" pitchFamily="34" charset="0"/>
              </a:rPr>
              <a:t>Alacsony gazdasági aktivitás</a:t>
            </a:r>
          </a:p>
          <a:p>
            <a:pPr lvl="1"/>
            <a:r>
              <a:rPr lang="hu-HU" sz="2200" dirty="0" smtClean="0">
                <a:latin typeface="Arial" pitchFamily="34" charset="0"/>
                <a:cs typeface="Arial" pitchFamily="34" charset="0"/>
              </a:rPr>
              <a:t>Munkanélküliség magas szintje</a:t>
            </a:r>
          </a:p>
          <a:p>
            <a:pPr lvl="1"/>
            <a:r>
              <a:rPr lang="hu-HU" sz="2200" dirty="0" smtClean="0">
                <a:latin typeface="Arial" pitchFamily="34" charset="0"/>
                <a:cs typeface="Arial" pitchFamily="34" charset="0"/>
              </a:rPr>
              <a:t>Szegénység és kirekesztettség magas szintje</a:t>
            </a:r>
          </a:p>
          <a:p>
            <a:pPr lvl="1"/>
            <a:r>
              <a:rPr lang="hu-HU" sz="2200" dirty="0" smtClean="0">
                <a:latin typeface="Arial" pitchFamily="34" charset="0"/>
                <a:cs typeface="Arial" pitchFamily="34" charset="0"/>
              </a:rPr>
              <a:t>Erősen leromlott környezet</a:t>
            </a:r>
          </a:p>
          <a:p>
            <a:pPr lvl="1"/>
            <a:r>
              <a:rPr lang="hu-HU" sz="2200" dirty="0" smtClean="0">
                <a:latin typeface="Arial" pitchFamily="34" charset="0"/>
                <a:cs typeface="Arial" pitchFamily="34" charset="0"/>
              </a:rPr>
              <a:t>Lakóépületek alacsony energiahatékonysága</a:t>
            </a:r>
          </a:p>
          <a:p>
            <a:pPr lvl="1" algn="just"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Szakmai előírások</a:t>
            </a:r>
            <a:endParaRPr lang="hu-HU" sz="3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>
                <a:latin typeface="Arial" pitchFamily="34" charset="0"/>
                <a:cs typeface="Arial" pitchFamily="34" charset="0"/>
              </a:rPr>
              <a:t>Területi alapú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integrált megközelítés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szinergikus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hatásokat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megvalósító beruházások</a:t>
            </a:r>
          </a:p>
          <a:p>
            <a:pPr algn="just"/>
            <a:r>
              <a:rPr lang="hu-HU" sz="2000" dirty="0" smtClean="0">
                <a:latin typeface="Arial" pitchFamily="34" charset="0"/>
                <a:cs typeface="Arial" pitchFamily="34" charset="0"/>
              </a:rPr>
              <a:t>Integrált Városfejlesztési Stratégia (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IVS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és Akcióterületi Terv (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ATT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által történő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alátámasztás</a:t>
            </a:r>
          </a:p>
          <a:p>
            <a:pPr algn="just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Partnerség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pl. szociális- és oktatási intézmények, civil vagy egyéb szervezetek, lakosság → támogatói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csoport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2000" dirty="0" smtClean="0">
                <a:latin typeface="Arial" pitchFamily="34" charset="0"/>
                <a:cs typeface="Arial" pitchFamily="34" charset="0"/>
              </a:rPr>
              <a:t>Lakásszám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min. 20%-ig lakófunkció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fejlesztése, valamint legalább további 3 támogatható tevékenység megvalósítása kötelező</a:t>
            </a:r>
          </a:p>
          <a:p>
            <a:pPr algn="just"/>
            <a:r>
              <a:rPr lang="hu-HU" sz="2000" dirty="0" smtClean="0">
                <a:latin typeface="Arial" pitchFamily="34" charset="0"/>
                <a:cs typeface="Arial" pitchFamily="34" charset="0"/>
              </a:rPr>
              <a:t>Az akcióterület problémáira reagálva lakótelepek esetén legalább 2, más esetben legalább 3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” tevékenység 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megvalósítása kötelező</a:t>
            </a:r>
          </a:p>
          <a:p>
            <a:pPr algn="just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Programalap”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közvetett támogatás a „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” programelemekre</a:t>
            </a: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Támogatott tevékenységek I.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4114800"/>
          </a:xfrm>
        </p:spPr>
        <p:txBody>
          <a:bodyPr>
            <a:normAutofit/>
          </a:bodyPr>
          <a:lstStyle/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Lakófunkciót erősítő tevékenységek</a:t>
            </a:r>
          </a:p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Közösségi funkciókat szolgáló tevékenységek</a:t>
            </a:r>
          </a:p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Közszféra funkcióinak megerősítését szolgáló fejlesztések</a:t>
            </a:r>
          </a:p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Közterületek fejlesztése (városi funkció)</a:t>
            </a:r>
          </a:p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Gazdasági funkciót szolgáló tevékenységek</a:t>
            </a:r>
          </a:p>
          <a:p>
            <a:r>
              <a:rPr lang="hu-HU" sz="2600" dirty="0" smtClean="0">
                <a:latin typeface="Arial" pitchFamily="34" charset="0"/>
                <a:cs typeface="Arial" pitchFamily="34" charset="0"/>
              </a:rPr>
              <a:t>Az infrastrukturális, beruházás jellegű fejlesztéseket kiegészítő („</a:t>
            </a:r>
            <a:r>
              <a:rPr lang="hu-HU" sz="2600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”) elemek</a:t>
            </a:r>
          </a:p>
          <a:p>
            <a:endParaRPr lang="hu-H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Támogatott tevékenységek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41148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Szoft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elemek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az elszámolható költségek 8%-a, de legfeljebb 20%-a, kötelező programalap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tevékenységek: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az érintett lakosság bevonását célzó akciók,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közösségfejlesztés és szabadidős programok eltöltését segítő szolgáltatások, 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munkaerő-piaci beilleszkedést, iskolai felzárkóztatást elősegítő tevékenységek (képzési és oktatási programok), 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helyi társadalmi akciók, környezettudatosságot fejlesztő szemléletformálási akciók, 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helyi foglalkoztatási együttműködések, családsegítő szolgáltatások kiterjesztése, </a:t>
            </a:r>
          </a:p>
          <a:p>
            <a:pPr lvl="1" algn="just"/>
            <a:r>
              <a:rPr lang="hu-HU" dirty="0" smtClean="0">
                <a:latin typeface="Arial" pitchFamily="34" charset="0"/>
                <a:cs typeface="Arial" pitchFamily="34" charset="0"/>
              </a:rPr>
              <a:t>bűnmegelőzést, közlekedésbiztonságot elősegítő programok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A762E-06C7-4362-BA50-41CFF602A988}"/>
</file>

<file path=customXml/itemProps2.xml><?xml version="1.0" encoding="utf-8"?>
<ds:datastoreItem xmlns:ds="http://schemas.openxmlformats.org/officeDocument/2006/customXml" ds:itemID="{20058D48-5273-4ABA-B43B-9E15E302B154}"/>
</file>

<file path=customXml/itemProps3.xml><?xml version="1.0" encoding="utf-8"?>
<ds:datastoreItem xmlns:ds="http://schemas.openxmlformats.org/officeDocument/2006/customXml" ds:itemID="{03B8FEA3-3BC9-4BCE-BB1D-BF17F00683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915</Words>
  <Application>Microsoft Office PowerPoint</Application>
  <PresentationFormat>Diavetítés a képernyőre (4:3 oldalarány)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Az integrált Szociális célú városrehabilitáció  fejlesztéspolitiKAI tapasztalatai a 2007-2013 közötti programozási időszakban</vt:lpstr>
      <vt:lpstr>2. dia</vt:lpstr>
      <vt:lpstr>Településfejlesztés a regionális operatív programokban I.</vt:lpstr>
      <vt:lpstr>Településfejlesztés a regionális operatív programokban II.</vt:lpstr>
      <vt:lpstr>Szociális városrehabilitáció - Célterületek</vt:lpstr>
      <vt:lpstr>Szociális városrehabilitáció – Célterületek II.</vt:lpstr>
      <vt:lpstr>Szakmai előírások</vt:lpstr>
      <vt:lpstr>Támogatott tevékenységek I.</vt:lpstr>
      <vt:lpstr>Támogatott tevékenységek II.</vt:lpstr>
      <vt:lpstr>Általános erősségek és gyengeségek</vt:lpstr>
      <vt:lpstr>Tapasztalatok a megvalósult projektek fényében</vt:lpstr>
      <vt:lpstr>Következtetések a szociális városrehabilitáció új feltételrendszerének kialakításához I.</vt:lpstr>
      <vt:lpstr>Következtetések a szociális városrehabilitáció új feltételrendszerének kialakításához II.</vt:lpstr>
      <vt:lpstr>KÖSZÖNÖM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Oszkó Emese</cp:lastModifiedBy>
  <cp:revision>116</cp:revision>
  <dcterms:created xsi:type="dcterms:W3CDTF">2014-03-03T11:13:53Z</dcterms:created>
  <dcterms:modified xsi:type="dcterms:W3CDTF">2014-11-26T07:52:09Z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