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2" r:id="rId2"/>
    <p:sldId id="256" r:id="rId3"/>
    <p:sldId id="269" r:id="rId4"/>
    <p:sldId id="270" r:id="rId5"/>
    <p:sldId id="263" r:id="rId6"/>
    <p:sldId id="268" r:id="rId7"/>
    <p:sldId id="264" r:id="rId8"/>
    <p:sldId id="271" r:id="rId9"/>
    <p:sldId id="265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F00C5-2746-4944-AE36-9CC12D7774EB}" type="datetimeFigureOut">
              <a:rPr lang="hu-HU" smtClean="0"/>
              <a:t>2014.02.12.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B38E-0FD6-4351-9731-8FA82F4D9A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937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6098-7587-4438-81E8-26267698216A}" type="datetimeFigureOut">
              <a:rPr lang="hu-HU" smtClean="0"/>
              <a:t>2014.02.12.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953F-A043-4C9F-8F40-01FFF0605C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613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6098-7587-4438-81E8-26267698216A}" type="datetimeFigureOut">
              <a:rPr lang="hu-HU" smtClean="0"/>
              <a:t>2014.02.12.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953F-A043-4C9F-8F40-01FFF0605C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62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6098-7587-4438-81E8-26267698216A}" type="datetimeFigureOut">
              <a:rPr lang="hu-HU" smtClean="0"/>
              <a:t>2014.02.12.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953F-A043-4C9F-8F40-01FFF0605C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3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6098-7587-4438-81E8-26267698216A}" type="datetimeFigureOut">
              <a:rPr lang="hu-HU" smtClean="0"/>
              <a:t>2014.02.12.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953F-A043-4C9F-8F40-01FFF0605C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449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6098-7587-4438-81E8-26267698216A}" type="datetimeFigureOut">
              <a:rPr lang="hu-HU" smtClean="0"/>
              <a:t>2014.02.12.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953F-A043-4C9F-8F40-01FFF0605C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943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6098-7587-4438-81E8-26267698216A}" type="datetimeFigureOut">
              <a:rPr lang="hu-HU" smtClean="0"/>
              <a:t>2014.02.12.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953F-A043-4C9F-8F40-01FFF0605C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491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6098-7587-4438-81E8-26267698216A}" type="datetimeFigureOut">
              <a:rPr lang="hu-HU" smtClean="0"/>
              <a:t>2014.02.12.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953F-A043-4C9F-8F40-01FFF0605C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81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6098-7587-4438-81E8-26267698216A}" type="datetimeFigureOut">
              <a:rPr lang="hu-HU" smtClean="0"/>
              <a:t>2014.02.12.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953F-A043-4C9F-8F40-01FFF0605C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84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6098-7587-4438-81E8-26267698216A}" type="datetimeFigureOut">
              <a:rPr lang="hu-HU" smtClean="0"/>
              <a:t>2014.02.12.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953F-A043-4C9F-8F40-01FFF0605C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88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6098-7587-4438-81E8-26267698216A}" type="datetimeFigureOut">
              <a:rPr lang="hu-HU" smtClean="0"/>
              <a:t>2014.02.12.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953F-A043-4C9F-8F40-01FFF0605C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64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6098-7587-4438-81E8-26267698216A}" type="datetimeFigureOut">
              <a:rPr lang="hu-HU" smtClean="0"/>
              <a:t>2014.02.12.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C953F-A043-4C9F-8F40-01FFF0605C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194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6098-7587-4438-81E8-26267698216A}" type="datetimeFigureOut">
              <a:rPr lang="hu-HU" smtClean="0"/>
              <a:t>2014.02.12.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C953F-A043-4C9F-8F40-01FFF0605C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479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079" y="0"/>
            <a:ext cx="10274158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1872208"/>
          </a:xfrm>
          <a:solidFill>
            <a:schemeClr val="bg1">
              <a:alpha val="71000"/>
            </a:schemeClr>
          </a:solidFill>
        </p:spPr>
        <p:txBody>
          <a:bodyPr>
            <a:normAutofit fontScale="90000"/>
          </a:bodyPr>
          <a:lstStyle/>
          <a:p>
            <a:r>
              <a:rPr lang="hu-HU" b="1" dirty="0" smtClean="0"/>
              <a:t>Az M4-es metró elindulásával kapcsolatos felszíni tömegközlekedési változások </a:t>
            </a:r>
            <a:endParaRPr lang="hu-HU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60648"/>
            <a:ext cx="2819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5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60648"/>
            <a:ext cx="2819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179512" y="679748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A társadalmi egyeztetés számokban</a:t>
            </a:r>
            <a:endParaRPr lang="hu-HU" sz="30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33248" y="134076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A társadalmi egyeztetés időpontja: 2014. január 6–31.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Pozitív visszhang az interaktív internetes </a:t>
            </a:r>
            <a:r>
              <a:rPr lang="hu-HU" sz="2400" dirty="0" smtClean="0"/>
              <a:t>felületre, a véleményezés lehetőségére vonatkozóan</a:t>
            </a:r>
            <a:endParaRPr lang="hu-HU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A felszíni forgalmi rend véglegesítése: 2014. február 28-áig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Beérkezett észrevételek száma: közel 7500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Érintett járatok:</a:t>
            </a:r>
          </a:p>
          <a:p>
            <a:pPr marL="742950" lvl="1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hu-HU" sz="2400" dirty="0" smtClean="0"/>
              <a:t>mintegy 40 autóbuszvonal</a:t>
            </a:r>
          </a:p>
          <a:p>
            <a:pPr marL="742950" lvl="1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hu-HU" sz="2400" dirty="0" smtClean="0"/>
              <a:t>4 </a:t>
            </a:r>
            <a:r>
              <a:rPr lang="hu-HU" sz="2400" dirty="0" err="1" smtClean="0"/>
              <a:t>villamosvonal</a:t>
            </a:r>
            <a:endParaRPr lang="hu-HU" sz="2400" dirty="0" smtClean="0"/>
          </a:p>
          <a:p>
            <a:pPr marL="742950" lvl="1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hu-HU" sz="2400" dirty="0" smtClean="0"/>
              <a:t>3 trolibuszvonal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hu-HU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3" r="28289" b="6028"/>
          <a:stretch/>
        </p:blipFill>
        <p:spPr bwMode="auto">
          <a:xfrm>
            <a:off x="4788024" y="4077072"/>
            <a:ext cx="4148868" cy="2706477"/>
          </a:xfrm>
          <a:prstGeom prst="rect">
            <a:avLst/>
          </a:prstGeom>
          <a:noFill/>
          <a:ln w="3175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2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60648"/>
            <a:ext cx="2819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79512" y="679748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A közzétett tervezethez képest változások az észrevételek alapján</a:t>
            </a:r>
            <a:endParaRPr lang="hu-HU" sz="3000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1700808"/>
            <a:ext cx="83529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/>
              <a:t>A felszíni járatok </a:t>
            </a:r>
            <a:r>
              <a:rPr lang="hu-HU" sz="2000" dirty="0" err="1" smtClean="0"/>
              <a:t>összkapacitása</a:t>
            </a:r>
            <a:r>
              <a:rPr lang="hu-HU" sz="2000" dirty="0" smtClean="0"/>
              <a:t> a metró átadása után sem csökkenhet: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hu-HU" sz="2000" dirty="0" smtClean="0"/>
              <a:t>még nem készült el az autópálya-csomópont és a buszterminál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hu-HU" sz="2000" dirty="0" smtClean="0"/>
              <a:t>a metróra való átszokás fokozatos lesz, átmenetileg sem szeretnénk kényelmetlenséget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r>
              <a:rPr lang="hu-HU" sz="2000" dirty="0" smtClean="0"/>
              <a:t>fontos, hogy egy esetleges metró-üzemzavar esetén elégséges felszíni kapacitás álljon rendelkezésre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/>
              <a:t>A bevezetést követő hetekben-hónapokban a BKK folyamatosan értékeli az utazási szokások alakulását, hogy szükség esetén módosítani tudjuk a felszíni hálózatot.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840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60648"/>
            <a:ext cx="2819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79512" y="679748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7-es buszcsalád: sűrűbben Budán</a:t>
            </a:r>
            <a:endParaRPr lang="hu-HU" sz="30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34346" y="1725609"/>
            <a:ext cx="8352928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hu-HU" sz="1600" dirty="0" smtClean="0"/>
          </a:p>
          <a:p>
            <a:pPr>
              <a:lnSpc>
                <a:spcPct val="150000"/>
              </a:lnSpc>
            </a:pPr>
            <a:endParaRPr lang="hu-HU" sz="1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02026" y="1628800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7-es buszcsalád Budán mindenhol megálló járatai </a:t>
            </a:r>
            <a:r>
              <a:rPr lang="hu-HU" sz="2400" dirty="0" smtClean="0"/>
              <a:t>mintegy </a:t>
            </a:r>
            <a:r>
              <a:rPr lang="hu-HU" sz="2400" dirty="0"/>
              <a:t>kétszeres kapacitással, csúcsidőben 3 perces követéssel </a:t>
            </a:r>
            <a:r>
              <a:rPr lang="hu-HU" sz="2400" dirty="0" smtClean="0"/>
              <a:t>járnak</a:t>
            </a:r>
          </a:p>
          <a:p>
            <a:pPr marL="342900" lvl="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/>
              <a:t>Újpalota és Zugló, illetve a Belváros </a:t>
            </a:r>
            <a:r>
              <a:rPr lang="hu-HU" sz="2400" dirty="0" smtClean="0"/>
              <a:t>között a </a:t>
            </a:r>
            <a:r>
              <a:rPr lang="hu-HU" sz="2400" dirty="0"/>
              <a:t>mai </a:t>
            </a:r>
            <a:r>
              <a:rPr lang="hu-HU" sz="2400" dirty="0" smtClean="0"/>
              <a:t>buszkapacitást változatlanul biztosítjuk, </a:t>
            </a:r>
            <a:r>
              <a:rPr lang="hu-HU" sz="2400" dirty="0"/>
              <a:t>mivel a Keleti pályaudvaron túl a metrónak nincs érdemi hatása.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34338"/>
            <a:ext cx="3707657" cy="243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60648"/>
            <a:ext cx="2819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79512" y="679748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Őrmező: csökkenő buszterhelés</a:t>
            </a:r>
            <a:endParaRPr lang="hu-HU" sz="30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9512" y="1340768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b="1" dirty="0" smtClean="0"/>
              <a:t>6 járat  átszervezésével (40-es, 87-es, 87A, </a:t>
            </a:r>
            <a:br>
              <a:rPr lang="hu-HU" sz="2000" b="1" dirty="0" smtClean="0"/>
            </a:br>
            <a:r>
              <a:rPr lang="hu-HU" sz="2000" b="1" dirty="0" smtClean="0"/>
              <a:t>141E, 187-es és a 172-es vagy a 272-es busz) </a:t>
            </a:r>
            <a:br>
              <a:rPr lang="hu-HU" sz="2000" b="1" dirty="0" smtClean="0"/>
            </a:br>
            <a:r>
              <a:rPr lang="hu-HU" sz="2000" b="1" dirty="0" smtClean="0"/>
              <a:t>csökkentjük az őrmezői buszterhelést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/>
              <a:t>A 87-es buszcsalád nem a lakótelepen át,</a:t>
            </a:r>
            <a:br>
              <a:rPr lang="hu-HU" sz="2000" dirty="0" smtClean="0"/>
            </a:br>
            <a:r>
              <a:rPr lang="hu-HU" sz="2000" dirty="0" smtClean="0"/>
              <a:t>hanem más útvonalon éri el a metrót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/>
              <a:t>A Menyecske utcában csökken a buszforgalom,</a:t>
            </a:r>
            <a:br>
              <a:rPr lang="hu-HU" sz="2000" dirty="0" smtClean="0"/>
            </a:br>
            <a:r>
              <a:rPr lang="hu-HU" sz="2000" dirty="0" smtClean="0"/>
              <a:t>óránként 24 helyett 16 autóbusz halad el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/>
              <a:t>A Gazdagrétről / agglomerációból érkező </a:t>
            </a:r>
            <a:br>
              <a:rPr lang="hu-HU" sz="2000" dirty="0" smtClean="0"/>
            </a:br>
            <a:r>
              <a:rPr lang="hu-HU" sz="2000" dirty="0" smtClean="0"/>
              <a:t>járatok részben </a:t>
            </a:r>
            <a:r>
              <a:rPr lang="hu-HU" sz="2000" dirty="0" smtClean="0"/>
              <a:t>továbbhaladnak </a:t>
            </a:r>
            <a:r>
              <a:rPr lang="hu-HU" sz="2000" dirty="0" err="1" smtClean="0"/>
              <a:t>Újbuda-központ</a:t>
            </a:r>
            <a:r>
              <a:rPr lang="hu-HU" sz="2000" dirty="0" smtClean="0"/>
              <a:t> és a Móricz Zsigmond körtér felé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dirty="0" smtClean="0"/>
              <a:t>Volán-járatok a terveknek megfelelően az Etele téri oldalra érkeznek, Őrmezőt nem terhelik. </a:t>
            </a:r>
            <a:endParaRPr lang="hu-HU" sz="2000" dirty="0"/>
          </a:p>
        </p:txBody>
      </p:sp>
      <p:pic>
        <p:nvPicPr>
          <p:cNvPr id="7170" name="Picture 2" descr="https://scontent-b-fra.xx.fbcdn.net/hphotos-prn1/t31/1606423_633586233366535_422252670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01196"/>
            <a:ext cx="3725044" cy="248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4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60648"/>
            <a:ext cx="2819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79512" y="679748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Őrmező: csökkenő buszterhelés</a:t>
            </a:r>
            <a:endParaRPr lang="hu-HU" sz="3000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9716"/>
            <a:ext cx="6336704" cy="529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60648"/>
            <a:ext cx="2819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179512" y="679748"/>
            <a:ext cx="7848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Gazdagrét: megmarad a 239-es busz</a:t>
            </a:r>
            <a:endParaRPr lang="hu-HU" sz="30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1556792"/>
            <a:ext cx="8352928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hu-HU" sz="17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23528" y="1778904"/>
            <a:ext cx="78488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b="1" dirty="0" smtClean="0"/>
              <a:t>Továbbra is jár a 239-es busz Gazdagrét és a Belváros között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dirty="0" smtClean="0"/>
              <a:t>Megmarad Gazdagrét csúcsidei közvetlen belvárosi kapcsolata, ami kiemelt kérés volt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hu-HU" sz="2400" dirty="0" smtClean="0"/>
              <a:t>A Budaörsi út belső szakaszáról, </a:t>
            </a:r>
            <a:br>
              <a:rPr lang="hu-HU" sz="2400" dirty="0" smtClean="0"/>
            </a:br>
            <a:r>
              <a:rPr lang="hu-HU" sz="2400" dirty="0" smtClean="0"/>
              <a:t>a Petőfi laktanya térségéből is </a:t>
            </a:r>
            <a:br>
              <a:rPr lang="hu-HU" sz="2400" dirty="0" smtClean="0"/>
            </a:br>
            <a:r>
              <a:rPr lang="hu-HU" sz="2400" dirty="0" smtClean="0"/>
              <a:t>közvetlen kapcsolat marad a </a:t>
            </a:r>
            <a:br>
              <a:rPr lang="hu-HU" sz="2400" dirty="0" smtClean="0"/>
            </a:br>
            <a:r>
              <a:rPr lang="hu-HU" sz="2400" dirty="0" smtClean="0"/>
              <a:t>belvárosba</a:t>
            </a:r>
          </a:p>
          <a:p>
            <a:pPr marL="800100" lvl="1" indent="-342900">
              <a:lnSpc>
                <a:spcPct val="150000"/>
              </a:lnSpc>
              <a:buFont typeface="Courier New" pitchFamily="49" charset="0"/>
              <a:buChar char="o"/>
            </a:pPr>
            <a:endParaRPr lang="hu-HU" sz="2400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305" y="3859344"/>
            <a:ext cx="3535086" cy="235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60648"/>
            <a:ext cx="2819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83568" y="655323"/>
            <a:ext cx="7848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/>
              <a:t>További lépések</a:t>
            </a:r>
            <a:endParaRPr lang="hu-HU" sz="30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1556792"/>
            <a:ext cx="8352928" cy="444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hu-HU" sz="17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304191" y="1225689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Kisebb hatókörű, lokális észrevételek értékelése még zajlik, ezek alapján kisebb jelentőségű korrekciók még lehetnek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Végleges hálózat, útvonalak február végéig készülnek el és tesszük közzé, menetrendek március folyamán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A felszíni átalakításokhoz szükséges infrastruktúra-fejlesztések zajlanak fe</a:t>
            </a:r>
            <a:r>
              <a:rPr lang="hu-HU" sz="2400" dirty="0" smtClean="0"/>
              <a:t>bruár-márciusban (megálló-építések, őrmezői buszpályaudvar, Keleti pu. </a:t>
            </a:r>
            <a:r>
              <a:rPr lang="hu-HU" sz="2400" dirty="0" err="1" smtClean="0"/>
              <a:t>trolivégállomás</a:t>
            </a:r>
            <a:r>
              <a:rPr lang="hu-HU" sz="2400" dirty="0" smtClean="0"/>
              <a:t>, stb.)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smtClean="0"/>
              <a:t>Metró elindulása és az új hálózat bevezetése után folyamatos felülvizsgálat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32545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60648"/>
            <a:ext cx="28194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593913" y="2636912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/>
              <a:t>Köszönöm a figyelmet!</a:t>
            </a:r>
          </a:p>
          <a:p>
            <a:pPr algn="ctr"/>
            <a:endParaRPr lang="hu-HU" sz="6000" dirty="0"/>
          </a:p>
          <a:p>
            <a:pPr algn="r"/>
            <a:r>
              <a:rPr lang="hu-HU" sz="3000" i="1" dirty="0" smtClean="0"/>
              <a:t>Tarlós István főpolgármester</a:t>
            </a:r>
            <a:endParaRPr lang="hu-HU" sz="3000" i="1" dirty="0"/>
          </a:p>
        </p:txBody>
      </p:sp>
    </p:spTree>
    <p:extLst>
      <p:ext uri="{BB962C8B-B14F-4D97-AF65-F5344CB8AC3E}">
        <p14:creationId xmlns:p14="http://schemas.microsoft.com/office/powerpoint/2010/main" val="17404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48470125EF21C45BE3032C5E9DCD26E" ma:contentTypeVersion="7" ma:contentTypeDescription="Új dokumentum létrehozása." ma:contentTypeScope="" ma:versionID="cb3fb42b175a69ed614eb08c9fa758b6">
  <xsd:schema xmlns:xsd="http://www.w3.org/2001/XMLSchema" xmlns:xs="http://www.w3.org/2001/XMLSchema" xmlns:p="http://schemas.microsoft.com/office/2006/metadata/properties" xmlns:ns1="http://schemas.microsoft.com/sharepoint/v3" xmlns:ns2="076a69f7-d516-4c54-bf0e-1c55319ec8b0" targetNamespace="http://schemas.microsoft.com/office/2006/metadata/properties" ma:root="true" ma:fieldsID="cc315078b6b355a410b542064f8999ed" ns1:_="" ns2:_="">
    <xsd:import namespace="http://schemas.microsoft.com/sharepoint/v3"/>
    <xsd:import namespace="076a69f7-d516-4c54-bf0e-1c55319ec8b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Ütemezett kezdődátum" ma:internalName="PublishingStartDate">
      <xsd:simpleType>
        <xsd:restriction base="dms:Unknown"/>
      </xsd:simpleType>
    </xsd:element>
    <xsd:element name="PublishingExpirationDate" ma:index="9" nillable="true" ma:displayName="Ütemezett záródátum" ma:internalName="PublishingExpirationDate">
      <xsd:simpleType>
        <xsd:restriction base="dms:Unknown"/>
      </xsd:simpleType>
    </xsd:element>
    <xsd:element name="RatedBy" ma:index="11" nillable="true" ma:displayName="Minősítők" ma:description="Az elemet minősítő felhasználók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2" nillable="true" ma:displayName="Felhasználói minősítések" ma:description="Az elem felhasználói minősítései" ma:hidden="true" ma:internalName="Ratings">
      <xsd:simpleType>
        <xsd:restriction base="dms:Note"/>
      </xsd:simpleType>
    </xsd:element>
    <xsd:element name="LikesCount" ma:index="13" nillable="true" ma:displayName="Tetszésnyilvánítások száma" ma:internalName="LikesCount">
      <xsd:simpleType>
        <xsd:restriction base="dms:Unknown"/>
      </xsd:simpleType>
    </xsd:element>
    <xsd:element name="LikedBy" ma:index="14" nillable="true" ma:displayName="Felhasználók, akiknek tetszet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a69f7-d516-4c54-bf0e-1c55319ec8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list="{281a3812-de55-49da-bbc4-0ab842cdc506}" ma:internalName="TaxCatchAll" ma:showField="CatchAllData" ma:web="076a69f7-d516-4c54-bf0e-1c55319ec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6a69f7-d516-4c54-bf0e-1c55319ec8b0"/>
    <PublishingExpirationDate xmlns="http://schemas.microsoft.com/sharepoint/v3" xsi:nil="true"/>
    <PublishingStartDate xmlns="http://schemas.microsoft.com/sharepoint/v3" xsi:nil="true"/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215D4CCE-C123-44D9-B0AC-8B23238A8850}"/>
</file>

<file path=customXml/itemProps2.xml><?xml version="1.0" encoding="utf-8"?>
<ds:datastoreItem xmlns:ds="http://schemas.openxmlformats.org/officeDocument/2006/customXml" ds:itemID="{D5B75554-6901-4884-A5C2-F1D057937F83}"/>
</file>

<file path=customXml/itemProps3.xml><?xml version="1.0" encoding="utf-8"?>
<ds:datastoreItem xmlns:ds="http://schemas.openxmlformats.org/officeDocument/2006/customXml" ds:itemID="{42C8C3A2-6033-4BBC-A80A-770FEAF96FA0}"/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300</Words>
  <Application>Microsoft Office PowerPoint</Application>
  <PresentationFormat>Diavetítés a képernyőre (4:3 oldalarány)</PresentationFormat>
  <Paragraphs>38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Office-téma</vt:lpstr>
      <vt:lpstr>Az M4-es metró elindulásával kapcsolatos felszíni tömegközlekedési változások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BKK 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M4-es metró elindulásával kapcsolatos felszíni tömegközlekedési változások</dc:title>
  <dc:creator>KALMÁR Tibor (BKK)</dc:creator>
  <cp:lastModifiedBy>VITÉZY Dávid (BKK)</cp:lastModifiedBy>
  <cp:revision>17</cp:revision>
  <dcterms:created xsi:type="dcterms:W3CDTF">2014-02-12T10:48:04Z</dcterms:created>
  <dcterms:modified xsi:type="dcterms:W3CDTF">2014-02-12T18:02:40Z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0x010100E48470125EF21C45BE3032C5E9DCD26E</vt:lpwstr>
  </property>
</Properties>
</file>