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olors4.xml" ContentType="application/vnd.ms-office.chartcolorstyle+xml"/>
  <Override PartName="/ppt/charts/style2.xml" ContentType="application/vnd.ms-office.chartstyle+xml"/>
  <Override PartName="/ppt/charts/style4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3.xml" ContentType="application/vnd.ms-office.chartcolorstyle+xml"/>
  <Override PartName="/ppt/charts/chart4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68" r:id="rId7"/>
    <p:sldId id="259" r:id="rId8"/>
    <p:sldId id="261" r:id="rId9"/>
    <p:sldId id="262" r:id="rId10"/>
    <p:sldId id="267" r:id="rId11"/>
    <p:sldId id="263" r:id="rId12"/>
    <p:sldId id="269" r:id="rId13"/>
    <p:sldId id="264" r:id="rId14"/>
    <p:sldId id="270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entirmai Judit" initials="SJ" lastIdx="2" clrIdx="0">
    <p:extLst>
      <p:ext uri="{19B8F6BF-5375-455C-9EA6-DF929625EA0E}">
        <p15:presenceInfo xmlns:p15="http://schemas.microsoft.com/office/powerpoint/2012/main" userId="S::szentirmai.judit@budapest.hu::c4c82c1b-76c3-4f43-800e-db0248847f4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06D"/>
    <a:srgbClr val="CF3D11"/>
    <a:srgbClr val="D3B27F"/>
    <a:srgbClr val="FE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entirmai.judit\AppData\Local\Microsoft\Windows\INetCache\Content.Outlook\ATMPFL9W\Keretek%20felhaszn&#225;l&#225;sa%20(&#250;t%20m&#369;t&#225;rgy%20int&#233;zm&#233;ny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ebline\Downloads\2020-10-07%202020%20mukodesi%20kiadasok%20grafikahoz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entirmai.judit\AppData\Local\Microsoft\Windows\INetCache\Content.Outlook\ATMPFL9W\ad&#243;bev&#233;telek%202010-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1B506D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hu-HU" b="1" i="0">
                <a:solidFill>
                  <a:srgbClr val="1B506D"/>
                </a:solidFill>
                <a:latin typeface="Century Gothic" panose="020B0502020202020204" pitchFamily="34" charset="0"/>
              </a:rPr>
              <a:t>GDP arányos költségvetési részesedés</a:t>
            </a:r>
            <a:r>
              <a:rPr lang="hu-HU" b="1" i="0" baseline="0">
                <a:solidFill>
                  <a:srgbClr val="1B506D"/>
                </a:solidFill>
                <a:latin typeface="Century Gothic" panose="020B0502020202020204" pitchFamily="34" charset="0"/>
              </a:rPr>
              <a:t> </a:t>
            </a:r>
            <a:endParaRPr lang="hu-HU" b="1" i="0">
              <a:solidFill>
                <a:srgbClr val="1B506D"/>
              </a:solidFill>
              <a:latin typeface="Century Gothic" panose="020B0502020202020204" pitchFamily="34" charset="0"/>
            </a:endParaRPr>
          </a:p>
        </c:rich>
      </c:tx>
      <c:layout>
        <c:manualLayout>
          <c:xMode val="edge"/>
          <c:yMode val="edge"/>
          <c:x val="0.28830553487865712"/>
          <c:y val="0.11701670005915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1B506D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1B506D"/>
            </a:solidFill>
            <a:ln>
              <a:noFill/>
            </a:ln>
            <a:effectLst/>
            <a:sp3d/>
          </c:spPr>
          <c:invertIfNegative val="0"/>
          <c:dPt>
            <c:idx val="8"/>
            <c:invertIfNegative val="0"/>
            <c:bubble3D val="0"/>
            <c:spPr>
              <a:solidFill>
                <a:srgbClr val="D3B27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0-D1E2-024E-9BA4-D867D69DC07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B506D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Munka2!$A$2:$A$10</c:f>
              <c:strCache>
                <c:ptCount val="9"/>
                <c:pt idx="0">
                  <c:v>Berlin</c:v>
                </c:pt>
                <c:pt idx="1">
                  <c:v>Bécs </c:v>
                </c:pt>
                <c:pt idx="2">
                  <c:v>Varsó</c:v>
                </c:pt>
                <c:pt idx="3">
                  <c:v>Prága</c:v>
                </c:pt>
                <c:pt idx="4">
                  <c:v>Zágráb</c:v>
                </c:pt>
                <c:pt idx="5">
                  <c:v>Ljubljana</c:v>
                </c:pt>
                <c:pt idx="6">
                  <c:v>Szófia</c:v>
                </c:pt>
                <c:pt idx="7">
                  <c:v>Bukarest</c:v>
                </c:pt>
                <c:pt idx="8">
                  <c:v>Budapest </c:v>
                </c:pt>
              </c:strCache>
            </c:strRef>
          </c:cat>
          <c:val>
            <c:numRef>
              <c:f>Munka2!$B$2:$B$10</c:f>
              <c:numCache>
                <c:formatCode>0.00%</c:formatCode>
                <c:ptCount val="9"/>
                <c:pt idx="0">
                  <c:v>0.22500000000000001</c:v>
                </c:pt>
                <c:pt idx="1">
                  <c:v>0.151</c:v>
                </c:pt>
                <c:pt idx="2">
                  <c:v>7.2999999999999995E-2</c:v>
                </c:pt>
                <c:pt idx="3">
                  <c:v>7.0999999999999994E-2</c:v>
                </c:pt>
                <c:pt idx="4">
                  <c:v>6.2E-2</c:v>
                </c:pt>
                <c:pt idx="5" formatCode="0%">
                  <c:v>0.04</c:v>
                </c:pt>
                <c:pt idx="6">
                  <c:v>3.7999999999999999E-2</c:v>
                </c:pt>
                <c:pt idx="7">
                  <c:v>3.2000000000000001E-2</c:v>
                </c:pt>
                <c:pt idx="8">
                  <c:v>2.7E-2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09B7-4179-AE1F-699325EAF0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39298912"/>
        <c:axId val="539298256"/>
        <c:axId val="0"/>
      </c:bar3DChart>
      <c:catAx>
        <c:axId val="53929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1B506D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hu-HU"/>
          </a:p>
        </c:txPr>
        <c:crossAx val="539298256"/>
        <c:crosses val="autoZero"/>
        <c:auto val="1"/>
        <c:lblAlgn val="ctr"/>
        <c:lblOffset val="100"/>
        <c:noMultiLvlLbl val="0"/>
      </c:catAx>
      <c:valAx>
        <c:axId val="53929825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1B506D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hu-HU"/>
          </a:p>
        </c:txPr>
        <c:crossAx val="5392989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b="1" i="0" dirty="0">
                <a:solidFill>
                  <a:srgbClr val="1B506D"/>
                </a:solidFill>
                <a:latin typeface="Century Gothic" panose="020B0502020202020204" pitchFamily="34" charset="0"/>
              </a:rPr>
              <a:t>Működési kiadások %-</a:t>
            </a:r>
            <a:r>
              <a:rPr lang="hu-HU" b="1" i="0" dirty="0" err="1">
                <a:solidFill>
                  <a:srgbClr val="1B506D"/>
                </a:solidFill>
                <a:latin typeface="Century Gothic" panose="020B0502020202020204" pitchFamily="34" charset="0"/>
              </a:rPr>
              <a:t>os</a:t>
            </a:r>
            <a:r>
              <a:rPr lang="hu-HU" b="1" i="0" dirty="0">
                <a:solidFill>
                  <a:srgbClr val="1B506D"/>
                </a:solidFill>
                <a:latin typeface="Century Gothic" panose="020B0502020202020204" pitchFamily="34" charset="0"/>
              </a:rPr>
              <a:t> megoszlása</a:t>
            </a:r>
          </a:p>
        </c:rich>
      </c:tx>
      <c:layout>
        <c:manualLayout>
          <c:xMode val="edge"/>
          <c:yMode val="edge"/>
          <c:x val="0.37152656355077335"/>
          <c:y val="0.104212860310421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Munka1!$A$2:$A$17</c:f>
              <c:strCache>
                <c:ptCount val="16"/>
                <c:pt idx="0">
                  <c:v>Közlekedési, közösségi közlekedési és parkolási feladatok</c:v>
                </c:pt>
                <c:pt idx="1">
                  <c:v>Közmű, környezetvédelmi és egyéb feladatok</c:v>
                </c:pt>
                <c:pt idx="2">
                  <c:v>Szolidaritási hozzájárulás</c:v>
                </c:pt>
                <c:pt idx="3">
                  <c:v>Szociálpolitikai feladatok</c:v>
                </c:pt>
                <c:pt idx="4">
                  <c:v>Kulturális és sport feladatok </c:v>
                </c:pt>
                <c:pt idx="5">
                  <c:v>Céljellegű keretek</c:v>
                </c:pt>
                <c:pt idx="6">
                  <c:v>A Főpolgármesteri Hivatal működési feladatai</c:v>
                </c:pt>
                <c:pt idx="7">
                  <c:v>Tartalékkeretek</c:v>
                </c:pt>
                <c:pt idx="8">
                  <c:v>Vagyongazdálkodási feladatok</c:v>
                </c:pt>
                <c:pt idx="9">
                  <c:v>Köznevelési feladatok</c:v>
                </c:pt>
                <c:pt idx="10">
                  <c:v>A Fővárosi Önkormányzat egyéb működési feladatai</c:v>
                </c:pt>
                <c:pt idx="11">
                  <c:v>Védelmi feladatok</c:v>
                </c:pt>
                <c:pt idx="12">
                  <c:v>Városrendezési és városépítési feladatok</c:v>
                </c:pt>
                <c:pt idx="13">
                  <c:v>Bizottságok, képviselőcsoportok működési kerete</c:v>
                </c:pt>
                <c:pt idx="14">
                  <c:v>Fővárosi nemzetiségi önkormányzatok</c:v>
                </c:pt>
                <c:pt idx="15">
                  <c:v>Közegészségügyi feladatok</c:v>
                </c:pt>
              </c:strCache>
            </c:strRef>
          </c:cat>
          <c:val>
            <c:numRef>
              <c:f>Munka1!$B$2:$B$17</c:f>
            </c:numRef>
          </c:val>
          <c:extLst>
            <c:ext xmlns:c16="http://schemas.microsoft.com/office/drawing/2014/chart" uri="{C3380CC4-5D6E-409C-BE32-E72D297353CC}">
              <c16:uniqueId val="{00000000-3962-E74A-B50F-F0BE0473B9F2}"/>
            </c:ext>
          </c:extLst>
        </c:ser>
        <c:ser>
          <c:idx val="1"/>
          <c:order val="1"/>
          <c:spPr>
            <a:solidFill>
              <a:srgbClr val="1B506D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1B506D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Munka1!$A$2:$A$17</c:f>
              <c:strCache>
                <c:ptCount val="16"/>
                <c:pt idx="0">
                  <c:v>Közlekedési, közösségi közlekedési és parkolási feladatok</c:v>
                </c:pt>
                <c:pt idx="1">
                  <c:v>Közmű, környezetvédelmi és egyéb feladatok</c:v>
                </c:pt>
                <c:pt idx="2">
                  <c:v>Szolidaritási hozzájárulás</c:v>
                </c:pt>
                <c:pt idx="3">
                  <c:v>Szociálpolitikai feladatok</c:v>
                </c:pt>
                <c:pt idx="4">
                  <c:v>Kulturális és sport feladatok </c:v>
                </c:pt>
                <c:pt idx="5">
                  <c:v>Céljellegű keretek</c:v>
                </c:pt>
                <c:pt idx="6">
                  <c:v>A Főpolgármesteri Hivatal működési feladatai</c:v>
                </c:pt>
                <c:pt idx="7">
                  <c:v>Tartalékkeretek</c:v>
                </c:pt>
                <c:pt idx="8">
                  <c:v>Vagyongazdálkodási feladatok</c:v>
                </c:pt>
                <c:pt idx="9">
                  <c:v>Köznevelési feladatok</c:v>
                </c:pt>
                <c:pt idx="10">
                  <c:v>A Fővárosi Önkormányzat egyéb működési feladatai</c:v>
                </c:pt>
                <c:pt idx="11">
                  <c:v>Védelmi feladatok</c:v>
                </c:pt>
                <c:pt idx="12">
                  <c:v>Városrendezési és városépítési feladatok</c:v>
                </c:pt>
                <c:pt idx="13">
                  <c:v>Bizottságok, képviselőcsoportok működési kerete</c:v>
                </c:pt>
                <c:pt idx="14">
                  <c:v>Fővárosi nemzetiségi önkormányzatok</c:v>
                </c:pt>
                <c:pt idx="15">
                  <c:v>Közegészségügyi feladatok</c:v>
                </c:pt>
              </c:strCache>
            </c:strRef>
          </c:cat>
          <c:val>
            <c:numRef>
              <c:f>Munka1!$C$2:$C$17</c:f>
              <c:numCache>
                <c:formatCode>0.00%</c:formatCode>
                <c:ptCount val="16"/>
                <c:pt idx="0">
                  <c:v>0.44668265171425225</c:v>
                </c:pt>
                <c:pt idx="1">
                  <c:v>0.11252971030497459</c:v>
                </c:pt>
                <c:pt idx="2">
                  <c:v>7.2959486250604069E-2</c:v>
                </c:pt>
                <c:pt idx="3">
                  <c:v>7.1966368356441421E-2</c:v>
                </c:pt>
                <c:pt idx="4">
                  <c:v>6.1000279000391761E-2</c:v>
                </c:pt>
                <c:pt idx="5">
                  <c:v>5.9922740347956589E-2</c:v>
                </c:pt>
                <c:pt idx="6">
                  <c:v>4.3224164463071854E-2</c:v>
                </c:pt>
                <c:pt idx="7">
                  <c:v>4.1638837735353332E-2</c:v>
                </c:pt>
                <c:pt idx="8">
                  <c:v>4.1072811408340577E-2</c:v>
                </c:pt>
                <c:pt idx="9">
                  <c:v>1.8379433110827573E-2</c:v>
                </c:pt>
                <c:pt idx="10">
                  <c:v>1.4940401501557963E-2</c:v>
                </c:pt>
                <c:pt idx="11">
                  <c:v>1.1917570597945206E-2</c:v>
                </c:pt>
                <c:pt idx="12">
                  <c:v>2.8567253678021183E-3</c:v>
                </c:pt>
                <c:pt idx="13">
                  <c:v>5.0957558269649182E-4</c:v>
                </c:pt>
                <c:pt idx="14">
                  <c:v>3.1110588205314401E-4</c:v>
                </c:pt>
                <c:pt idx="15">
                  <c:v>8.8138375731013836E-5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3962-E74A-B50F-F0BE0473B9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0630480"/>
        <c:axId val="220630152"/>
        <c:axId val="0"/>
      </c:bar3DChart>
      <c:catAx>
        <c:axId val="22063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rgbClr val="1B506D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hu-HU"/>
          </a:p>
        </c:txPr>
        <c:crossAx val="220630152"/>
        <c:crosses val="autoZero"/>
        <c:auto val="1"/>
        <c:lblAlgn val="ctr"/>
        <c:lblOffset val="100"/>
        <c:noMultiLvlLbl val="0"/>
      </c:catAx>
      <c:valAx>
        <c:axId val="22063015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220630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Munka1!$A$9:$A$15</c:f>
              <c:strCache>
                <c:ptCount val="7"/>
                <c:pt idx="0">
                  <c:v>2014. év</c:v>
                </c:pt>
                <c:pt idx="1">
                  <c:v>2015. év</c:v>
                </c:pt>
                <c:pt idx="2">
                  <c:v>2016. év</c:v>
                </c:pt>
                <c:pt idx="3">
                  <c:v>2017. év</c:v>
                </c:pt>
                <c:pt idx="4">
                  <c:v>2018. év</c:v>
                </c:pt>
                <c:pt idx="5">
                  <c:v>2019. év</c:v>
                </c:pt>
                <c:pt idx="6">
                  <c:v>2020. év</c:v>
                </c:pt>
              </c:strCache>
            </c:strRef>
          </c:cat>
          <c:val>
            <c:numRef>
              <c:f>Munka1!$B$9:$B$15</c:f>
            </c:numRef>
          </c:val>
          <c:extLst>
            <c:ext xmlns:c16="http://schemas.microsoft.com/office/drawing/2014/chart" uri="{C3380CC4-5D6E-409C-BE32-E72D297353CC}">
              <c16:uniqueId val="{00000000-492B-4F05-9B7E-055B8C56C9F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Munka1!$A$9:$A$15</c:f>
              <c:strCache>
                <c:ptCount val="7"/>
                <c:pt idx="0">
                  <c:v>2014. év</c:v>
                </c:pt>
                <c:pt idx="1">
                  <c:v>2015. év</c:v>
                </c:pt>
                <c:pt idx="2">
                  <c:v>2016. év</c:v>
                </c:pt>
                <c:pt idx="3">
                  <c:v>2017. év</c:v>
                </c:pt>
                <c:pt idx="4">
                  <c:v>2018. év</c:v>
                </c:pt>
                <c:pt idx="5">
                  <c:v>2019. év</c:v>
                </c:pt>
                <c:pt idx="6">
                  <c:v>2020. év</c:v>
                </c:pt>
              </c:strCache>
            </c:strRef>
          </c:cat>
          <c:val>
            <c:numRef>
              <c:f>Munka1!$C$9:$C$15</c:f>
            </c:numRef>
          </c:val>
          <c:extLst>
            <c:ext xmlns:c16="http://schemas.microsoft.com/office/drawing/2014/chart" uri="{C3380CC4-5D6E-409C-BE32-E72D297353CC}">
              <c16:uniqueId val="{00000001-492B-4F05-9B7E-055B8C56C9F7}"/>
            </c:ext>
          </c:extLst>
        </c:ser>
        <c:ser>
          <c:idx val="2"/>
          <c:order val="2"/>
          <c:spPr>
            <a:solidFill>
              <a:srgbClr val="1B506D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870795455697076E-2"/>
                  <c:y val="-1.995368231852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7B-6245-B132-42041B8B0D40}"/>
                </c:ext>
              </c:extLst>
            </c:dLbl>
            <c:dLbl>
              <c:idx val="1"/>
              <c:layout>
                <c:manualLayout>
                  <c:x val="6.4353977278485503E-3"/>
                  <c:y val="-1.7103156273020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7B-6245-B132-42041B8B0D40}"/>
                </c:ext>
              </c:extLst>
            </c:dLbl>
            <c:dLbl>
              <c:idx val="2"/>
              <c:layout>
                <c:manualLayout>
                  <c:x val="9.0095568189879696E-3"/>
                  <c:y val="-2.5654734409530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7B-6245-B132-42041B8B0D40}"/>
                </c:ext>
              </c:extLst>
            </c:dLbl>
            <c:dLbl>
              <c:idx val="3"/>
              <c:layout>
                <c:manualLayout>
                  <c:x val="5.1483181822788403E-3"/>
                  <c:y val="-1.7103156273020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7B-6245-B132-42041B8B0D40}"/>
                </c:ext>
              </c:extLst>
            </c:dLbl>
            <c:dLbl>
              <c:idx val="4"/>
              <c:layout>
                <c:manualLayout>
                  <c:x val="1.0296636364557681E-2"/>
                  <c:y val="-2.5654734409530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7B-6245-B132-42041B8B0D40}"/>
                </c:ext>
              </c:extLst>
            </c:dLbl>
            <c:dLbl>
              <c:idx val="5"/>
              <c:layout>
                <c:manualLayout>
                  <c:x val="1.0296636364557681E-2"/>
                  <c:y val="-3.42063125460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7B-6245-B132-42041B8B0D40}"/>
                </c:ext>
              </c:extLst>
            </c:dLbl>
            <c:dLbl>
              <c:idx val="6"/>
              <c:layout>
                <c:manualLayout>
                  <c:x val="9.0095568189879696E-3"/>
                  <c:y val="-2.850526045503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7B-6245-B132-42041B8B0D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1B506D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Munka1!$A$9:$A$15</c:f>
              <c:strCache>
                <c:ptCount val="7"/>
                <c:pt idx="0">
                  <c:v>2014. év</c:v>
                </c:pt>
                <c:pt idx="1">
                  <c:v>2015. év</c:v>
                </c:pt>
                <c:pt idx="2">
                  <c:v>2016. év</c:v>
                </c:pt>
                <c:pt idx="3">
                  <c:v>2017. év</c:v>
                </c:pt>
                <c:pt idx="4">
                  <c:v>2018. év</c:v>
                </c:pt>
                <c:pt idx="5">
                  <c:v>2019. év</c:v>
                </c:pt>
                <c:pt idx="6">
                  <c:v>2020. év</c:v>
                </c:pt>
              </c:strCache>
            </c:strRef>
          </c:cat>
          <c:val>
            <c:numRef>
              <c:f>Munka1!$D$9:$D$15</c:f>
              <c:numCache>
                <c:formatCode>#,##0</c:formatCode>
                <c:ptCount val="7"/>
                <c:pt idx="0">
                  <c:v>102968</c:v>
                </c:pt>
                <c:pt idx="1">
                  <c:v>112846</c:v>
                </c:pt>
                <c:pt idx="2">
                  <c:v>122042</c:v>
                </c:pt>
                <c:pt idx="3">
                  <c:v>133817</c:v>
                </c:pt>
                <c:pt idx="4">
                  <c:v>147432</c:v>
                </c:pt>
                <c:pt idx="5">
                  <c:v>165457</c:v>
                </c:pt>
                <c:pt idx="6">
                  <c:v>139000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2-492B-4F05-9B7E-055B8C56C9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77835816"/>
        <c:axId val="677839096"/>
        <c:axId val="0"/>
      </c:bar3DChart>
      <c:catAx>
        <c:axId val="677835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B506D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hu-HU"/>
          </a:p>
        </c:txPr>
        <c:crossAx val="677839096"/>
        <c:crosses val="autoZero"/>
        <c:auto val="1"/>
        <c:lblAlgn val="ctr"/>
        <c:lblOffset val="100"/>
        <c:noMultiLvlLbl val="0"/>
      </c:catAx>
      <c:valAx>
        <c:axId val="67783909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1B506D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hu-HU"/>
          </a:p>
        </c:txPr>
        <c:crossAx val="677835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1B506D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hu-HU" b="1" i="0">
                <a:solidFill>
                  <a:srgbClr val="1B506D"/>
                </a:solidFill>
                <a:latin typeface="Century Gothic" panose="020B0502020202020204" pitchFamily="34" charset="0"/>
              </a:rPr>
              <a:t>Bevételek csökkenése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1B506D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D3B27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59-B049-904C-5B1C92BBF08E}"/>
                </c:ext>
              </c:extLst>
            </c:dLbl>
            <c:dLbl>
              <c:idx val="1"/>
              <c:layout>
                <c:manualLayout>
                  <c:x val="2.6850627686946172E-2"/>
                  <c:y val="-4.47262762820379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1B506D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544444444444445"/>
                      <c:h val="0.114421478565179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359-B049-904C-5B1C92BBF0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506D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Munka1!$G$8:$H$8</c:f>
              <c:strCache>
                <c:ptCount val="2"/>
                <c:pt idx="0">
                  <c:v>Központi költségvetés adóbevételei</c:v>
                </c:pt>
                <c:pt idx="1">
                  <c:v>Fővárosi költségvetés adóbevételei</c:v>
                </c:pt>
              </c:strCache>
            </c:strRef>
          </c:cat>
          <c:val>
            <c:numRef>
              <c:f>Munka1!$G$9:$H$9</c:f>
              <c:numCache>
                <c:formatCode>0%</c:formatCode>
                <c:ptCount val="2"/>
                <c:pt idx="0" formatCode="0.00%">
                  <c:v>7.5999999999999998E-2</c:v>
                </c:pt>
                <c:pt idx="1">
                  <c:v>0.2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4359-B049-904C-5B1C92BBF0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8898223"/>
        <c:axId val="1959097119"/>
        <c:axId val="0"/>
      </c:bar3DChart>
      <c:catAx>
        <c:axId val="195889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1B506D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hu-HU"/>
          </a:p>
        </c:txPr>
        <c:crossAx val="1959097119"/>
        <c:crosses val="autoZero"/>
        <c:auto val="1"/>
        <c:lblAlgn val="ctr"/>
        <c:lblOffset val="100"/>
        <c:noMultiLvlLbl val="0"/>
      </c:catAx>
      <c:valAx>
        <c:axId val="1959097119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1958898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DD452F6-7557-47D8-A01B-DDDC8CC89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178" y="2521526"/>
            <a:ext cx="9299643" cy="659679"/>
          </a:xfrm>
          <a:solidFill>
            <a:srgbClr val="1B506D"/>
          </a:solidFill>
        </p:spPr>
        <p:txBody>
          <a:bodyPr/>
          <a:lstStyle/>
          <a:p>
            <a:pPr algn="ctr"/>
            <a:r>
              <a:rPr lang="hu-HU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 FŐVÁROS KÖLTSÉGVETÉSI MOZGÁSTERE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8900EEF-9F6D-4EF0-AFB8-6579C7AC4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3773" y="2851366"/>
            <a:ext cx="4484451" cy="1096899"/>
          </a:xfrm>
        </p:spPr>
        <p:txBody>
          <a:bodyPr>
            <a:normAutofit/>
          </a:bodyPr>
          <a:lstStyle/>
          <a:p>
            <a:pPr algn="ctr"/>
            <a:endParaRPr lang="hu-HU" sz="5400" b="1" dirty="0">
              <a:solidFill>
                <a:srgbClr val="1B506D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algn="ctr"/>
            <a:endParaRPr lang="hu-HU" sz="5400" b="1" dirty="0">
              <a:solidFill>
                <a:srgbClr val="1B506D"/>
              </a:solidFill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2684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6C76603B-102A-41A3-A000-1B26D86F0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102" y="1469310"/>
            <a:ext cx="8885795" cy="3759641"/>
          </a:xfrm>
        </p:spPr>
        <p:txBody>
          <a:bodyPr>
            <a:noAutofit/>
          </a:bodyPr>
          <a:lstStyle/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A V alak helyett sokkal valószínűbb, hogy „Nike-pipa” alakja lesz a válságnak, azaz gyors zuhanás után hosszú, lassú kilábalásban reménykedhetünk.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Magyarország egyike volt azon országoknak, ahol a második negyedéves növekedési számok a legpesszimistább várakozást is alulmúlták. 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A pesszimizmus a jövőre nézve is indokolt - kilábalás 2022/2023-ra várható. 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Budapest a válság által leginkább sújtott része az országnak: itt foglalkoztatják a legtöbb embert a „földbe állt” iparágak.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A fővárosnak tehát hosszabb távon kell berendezkednie válságkezelésére.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Közös felelősségünk, hogy a válság kezelésében megőrizzük a város működőképességét és cselekvőképességét.</a:t>
            </a:r>
          </a:p>
        </p:txBody>
      </p:sp>
      <p:sp>
        <p:nvSpPr>
          <p:cNvPr id="8" name="Cím 1">
            <a:extLst>
              <a:ext uri="{FF2B5EF4-FFF2-40B4-BE49-F238E27FC236}">
                <a16:creationId xmlns:a16="http://schemas.microsoft.com/office/drawing/2014/main" id="{45D4DBF3-7479-4246-B224-4A857EA1DC3E}"/>
              </a:ext>
            </a:extLst>
          </p:cNvPr>
          <p:cNvSpPr txBox="1">
            <a:spLocks/>
          </p:cNvSpPr>
          <p:nvPr/>
        </p:nvSpPr>
        <p:spPr>
          <a:xfrm>
            <a:off x="580768" y="585593"/>
            <a:ext cx="4930346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VÁRHATÓ KILÁTÁSOK 2021-2023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2193AFA9-B040-EF4D-89CD-6AB5CD31CF57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-10-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B2E505DF-681B-3B4D-8898-7FCF30D852B2}"/>
              </a:ext>
            </a:extLst>
          </p:cNvPr>
          <p:cNvSpPr/>
          <p:nvPr/>
        </p:nvSpPr>
        <p:spPr>
          <a:xfrm>
            <a:off x="1606379" y="4534930"/>
            <a:ext cx="8316097" cy="853760"/>
          </a:xfrm>
          <a:prstGeom prst="rect">
            <a:avLst/>
          </a:prstGeom>
          <a:noFill/>
          <a:ln>
            <a:solidFill>
              <a:srgbClr val="1B50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1B5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59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146C04F0-6E3F-426B-A1FC-57291F5F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574" y="1624537"/>
            <a:ext cx="10754982" cy="388077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A központi költségvetés által fizetett normatívák: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20 milliárd forint</a:t>
            </a:r>
            <a:r>
              <a:rPr lang="hu-HU" sz="16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 </a:t>
            </a:r>
            <a:b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</a:b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(de a fizetendő szolidaritási hozzájárulás összege 26 milliárd Ft)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HIPA: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139 milliárd forint 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Működési egyéb bevételek (osztalék, kamat, készlet, ingatlan):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39,1 milliárd forint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Működési egyéb pénzeszközök: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2,05 milliárd forint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Esetlegesen áthúzódó maradvány (bizonytalan):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10 milliárd Ft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endParaRPr lang="hu-HU" sz="1600" b="1" dirty="0">
              <a:solidFill>
                <a:srgbClr val="1B506D"/>
              </a:solidFill>
              <a:latin typeface="Century Gothic" panose="020B0502020202020204" pitchFamily="34" charset="0"/>
            </a:endParaRPr>
          </a:p>
          <a:p>
            <a:pPr marL="0" indent="0" algn="ctr">
              <a:buClr>
                <a:srgbClr val="1B506D"/>
              </a:buClr>
              <a:buSzPct val="100000"/>
              <a:buNone/>
            </a:pPr>
            <a:r>
              <a:rPr lang="hu-HU" sz="31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ÖSSZESEN: 210,15 milliárd forint</a:t>
            </a:r>
          </a:p>
          <a:p>
            <a:pPr marL="0" indent="0" algn="ctr">
              <a:buClr>
                <a:srgbClr val="1B506D"/>
              </a:buClr>
              <a:buSzPct val="100000"/>
              <a:buNone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(2019. évi működési kiadások főösszege a 2020. évi béremelés hatásával korrigálva: 254 milliárd Ft)</a:t>
            </a:r>
          </a:p>
          <a:p>
            <a:endParaRPr lang="hu-HU" dirty="0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CDEEC8B2-BFA1-BD42-8FC7-8475CD4A477A}"/>
              </a:ext>
            </a:extLst>
          </p:cNvPr>
          <p:cNvSpPr txBox="1">
            <a:spLocks/>
          </p:cNvSpPr>
          <p:nvPr/>
        </p:nvSpPr>
        <p:spPr>
          <a:xfrm>
            <a:off x="580768" y="585593"/>
            <a:ext cx="9156356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FŐVÁROSI KÖLTSÉGVETÉS 2021. ÉVBEN TERVEZHETŐ BEVÉTELEI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C5E21793-6E04-A64B-B9DE-6CAA92F52356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-11-</a:t>
            </a:r>
          </a:p>
        </p:txBody>
      </p:sp>
    </p:spTree>
    <p:extLst>
      <p:ext uri="{BB962C8B-B14F-4D97-AF65-F5344CB8AC3E}">
        <p14:creationId xmlns:p14="http://schemas.microsoft.com/office/powerpoint/2010/main" val="1289416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6273B5D-7C0D-4333-B3FD-0AC5AA0E3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850" y="1516249"/>
            <a:ext cx="9258300" cy="4274951"/>
          </a:xfrm>
        </p:spPr>
        <p:txBody>
          <a:bodyPr>
            <a:normAutofit/>
          </a:bodyPr>
          <a:lstStyle/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0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ALAPVETÉS: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Saját, fejlesztésekre tervezett forrásokat a működés finanszírozására használjuk fel, a fejlesztéseket hitelből, támogatásokból, közvetlen EU forrásokból finanszírozzuk. 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0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LEHETŐSÉGEK: 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0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A.) A további évek működési kiadásainak finanszírozására szolgáló értékpapírok eladása 2022-re likviditási hiányhoz, csődhöz vezet.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0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B.) Kiadások csökkentése a bevételi szinthez: 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Bérek nem emelkednek 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További fejlesztési és működési feladatok törlése (önként vállalt feladatok)</a:t>
            </a:r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9B442043-A3B2-DD49-990F-4C1776431866}"/>
              </a:ext>
            </a:extLst>
          </p:cNvPr>
          <p:cNvSpPr txBox="1">
            <a:spLocks/>
          </p:cNvSpPr>
          <p:nvPr/>
        </p:nvSpPr>
        <p:spPr>
          <a:xfrm>
            <a:off x="580768" y="585593"/>
            <a:ext cx="5399902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KÖLTSÉGVETÉSI ALTERNATÍVÁK 2021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4E3E376D-1007-314D-BEBD-35FFB2BE93A6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-12-</a:t>
            </a:r>
          </a:p>
        </p:txBody>
      </p:sp>
    </p:spTree>
    <p:extLst>
      <p:ext uri="{BB962C8B-B14F-4D97-AF65-F5344CB8AC3E}">
        <p14:creationId xmlns:p14="http://schemas.microsoft.com/office/powerpoint/2010/main" val="431215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6273B5D-7C0D-4333-B3FD-0AC5AA0E3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768288"/>
            <a:ext cx="9124950" cy="3589720"/>
          </a:xfrm>
        </p:spPr>
        <p:txBody>
          <a:bodyPr>
            <a:normAutofit/>
          </a:bodyPr>
          <a:lstStyle/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4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C.) A kormányzati hozzáállás megváltozása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endParaRPr lang="hu-HU" sz="2400" b="1" dirty="0">
              <a:solidFill>
                <a:srgbClr val="1B506D"/>
              </a:solidFill>
              <a:latin typeface="Century Gothic" panose="020B0502020202020204" pitchFamily="34" charset="0"/>
            </a:endParaRP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0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C.1 </a:t>
            </a: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A fővárosi támogatás és befizetési kötelezettség (szolidaritási hozzájárulás) mértékének módosítása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Fővárosi Közfejlesztések Tanácsa 2020. októberi ülésén a Fővárosi Közgyűlés felhatalmazása alapján</a:t>
            </a:r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9B442043-A3B2-DD49-990F-4C1776431866}"/>
              </a:ext>
            </a:extLst>
          </p:cNvPr>
          <p:cNvSpPr txBox="1">
            <a:spLocks/>
          </p:cNvSpPr>
          <p:nvPr/>
        </p:nvSpPr>
        <p:spPr>
          <a:xfrm>
            <a:off x="580768" y="585593"/>
            <a:ext cx="5399902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KÖLTSÉGVETÉSI ALTERNATÍVÁK 2021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6D6916B-57C8-E94C-B074-7720D068A5D4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-13-</a:t>
            </a:r>
          </a:p>
        </p:txBody>
      </p:sp>
    </p:spTree>
    <p:extLst>
      <p:ext uri="{BB962C8B-B14F-4D97-AF65-F5344CB8AC3E}">
        <p14:creationId xmlns:p14="http://schemas.microsoft.com/office/powerpoint/2010/main" val="1720398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F3999F5E-CF7B-4EBA-8530-9E68A899C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5" y="904875"/>
            <a:ext cx="8610599" cy="5136487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C.2. </a:t>
            </a: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Újraindítási adó  (IPA PLUSZ) kivetése</a:t>
            </a:r>
          </a:p>
          <a:p>
            <a:pPr marL="0" indent="0">
              <a:buNone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átmeneti jelleggel – azaz Budapest esetében a teljes foglalkoztatás eléréséig tartó időszakra</a:t>
            </a:r>
          </a:p>
          <a:p>
            <a:pPr marL="0" indent="0">
              <a:buNone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Az 5 milliárd forintot elérő IPA adóalappal bíró cégek fizetnék az IPA adóalap 0,5%-os mértékében a következő szektorokban: </a:t>
            </a:r>
          </a:p>
          <a:p>
            <a:pPr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Feldolgozóipar; </a:t>
            </a:r>
          </a:p>
          <a:p>
            <a:pPr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Villamosenergia-, gáz-, gőzellátás, légkondicionálás; </a:t>
            </a:r>
          </a:p>
          <a:p>
            <a:pPr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Vízellátás: szennyvíz gyűjtése, kezelése, hulladékgazdálkodás, szennyeződésmentesítés; </a:t>
            </a:r>
          </a:p>
          <a:p>
            <a:pPr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Kereskedelem, gépjárműjavítás, </a:t>
            </a:r>
          </a:p>
          <a:p>
            <a:pPr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Szállítás, raktározás, Információ, kommunikáció; </a:t>
            </a:r>
          </a:p>
          <a:p>
            <a:pPr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Pénzügyi, biztosítási tevékenység; </a:t>
            </a:r>
          </a:p>
          <a:p>
            <a:pPr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Szakmai, tudományos, műszaki tevékenység; </a:t>
            </a:r>
          </a:p>
          <a:p>
            <a:pPr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1B506D"/>
                </a:solidFill>
                <a:latin typeface="Century Gothic" panose="020B0502020202020204" pitchFamily="34" charset="0"/>
              </a:rPr>
              <a:t>Adminisztratív és szolgáltatást támogató tevékenység)</a:t>
            </a:r>
          </a:p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8EAC537-DE0C-D941-A908-959DFA373320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-14-</a:t>
            </a:r>
          </a:p>
        </p:txBody>
      </p:sp>
    </p:spTree>
    <p:extLst>
      <p:ext uri="{BB962C8B-B14F-4D97-AF65-F5344CB8AC3E}">
        <p14:creationId xmlns:p14="http://schemas.microsoft.com/office/powerpoint/2010/main" val="249186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32E3621-6D56-4AA8-92D2-0BECD41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768" y="3597927"/>
            <a:ext cx="11114640" cy="2078135"/>
          </a:xfrm>
        </p:spPr>
        <p:txBody>
          <a:bodyPr>
            <a:normAutofit/>
          </a:bodyPr>
          <a:lstStyle/>
          <a:p>
            <a:pPr lvl="0"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Az ország GDP-</a:t>
            </a:r>
            <a:r>
              <a:rPr lang="hu-HU" sz="1600" b="1" dirty="0" err="1">
                <a:solidFill>
                  <a:srgbClr val="1B506D"/>
                </a:solidFill>
                <a:latin typeface="Century Gothic" panose="020B0502020202020204" pitchFamily="34" charset="0"/>
              </a:rPr>
              <a:t>jének</a:t>
            </a: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 közel 40 százaléka Budapesten keletkezik.</a:t>
            </a:r>
          </a:p>
          <a:p>
            <a:pPr lvl="0"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A fővárosban megtermelt értéknek azonban több mint 97 százalékát elveszi a központi költségvetés, vagyis a kormány. Az itt megtermelt értékeknek mindössze 2,7 százalékáról dönthetünk mi budapestiek. </a:t>
            </a:r>
          </a:p>
          <a:p>
            <a:pPr lvl="0"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A kormányok az elmúlt évtizedekben folyamatosan használták a főváros erőforrásait.</a:t>
            </a:r>
          </a:p>
          <a:p>
            <a:pPr lvl="0"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Mára ez a „fejős tehén” az elmúlt években csontig soványodott, és most még további fogyókúrára kell fognunk, mert ezt kényszeríti ránk a járvány, a válság és a kormányzati elvonások.</a:t>
            </a:r>
          </a:p>
          <a:p>
            <a:endParaRPr lang="hu-HU" sz="1600" dirty="0">
              <a:solidFill>
                <a:srgbClr val="1B506D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79FA423-0459-466B-947C-15D9E22B12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112225"/>
              </p:ext>
            </p:extLst>
          </p:nvPr>
        </p:nvGraphicFramePr>
        <p:xfrm>
          <a:off x="2914947" y="281586"/>
          <a:ext cx="8780461" cy="314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ím 1">
            <a:extLst>
              <a:ext uri="{FF2B5EF4-FFF2-40B4-BE49-F238E27FC236}">
                <a16:creationId xmlns:a16="http://schemas.microsoft.com/office/drawing/2014/main" id="{6AA9C29E-9DEB-AC49-88EB-7E6ABBDB5243}"/>
              </a:ext>
            </a:extLst>
          </p:cNvPr>
          <p:cNvSpPr txBox="1">
            <a:spLocks/>
          </p:cNvSpPr>
          <p:nvPr/>
        </p:nvSpPr>
        <p:spPr>
          <a:xfrm>
            <a:off x="580768" y="585593"/>
            <a:ext cx="2150076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ALAPVETÉSEK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90C13A63-B68A-7048-8BAB-A5953FA03D26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-2-</a:t>
            </a:r>
          </a:p>
        </p:txBody>
      </p:sp>
      <p:sp>
        <p:nvSpPr>
          <p:cNvPr id="4" name="Ellipszis 3">
            <a:extLst>
              <a:ext uri="{FF2B5EF4-FFF2-40B4-BE49-F238E27FC236}">
                <a16:creationId xmlns:a16="http://schemas.microsoft.com/office/drawing/2014/main" id="{845D7389-5A01-7549-9038-0FA0DCAF2DB3}"/>
              </a:ext>
            </a:extLst>
          </p:cNvPr>
          <p:cNvSpPr/>
          <p:nvPr/>
        </p:nvSpPr>
        <p:spPr>
          <a:xfrm>
            <a:off x="10008973" y="2273641"/>
            <a:ext cx="1306527" cy="1306527"/>
          </a:xfrm>
          <a:prstGeom prst="ellipse">
            <a:avLst/>
          </a:prstGeom>
          <a:noFill/>
          <a:ln>
            <a:solidFill>
              <a:srgbClr val="CF3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331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>
            <a:extLst>
              <a:ext uri="{FF2B5EF4-FFF2-40B4-BE49-F238E27FC236}">
                <a16:creationId xmlns:a16="http://schemas.microsoft.com/office/drawing/2014/main" id="{2236474F-883C-CA40-AEEF-C2A5068331BA}"/>
              </a:ext>
            </a:extLst>
          </p:cNvPr>
          <p:cNvSpPr txBox="1">
            <a:spLocks/>
          </p:cNvSpPr>
          <p:nvPr/>
        </p:nvSpPr>
        <p:spPr>
          <a:xfrm>
            <a:off x="1655806" y="1397560"/>
            <a:ext cx="9436444" cy="3825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32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A főváros költségvetési pályája az iparűzési adóból származó bevételek drasztikus csökkenése és a kormányzati költségvetés módosítása miatt fenntarthatatlan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32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Nem a fejlesztések forrása az elsődleges kérdés, hanem a jelenlegi működési színvonal fenntartása</a:t>
            </a:r>
          </a:p>
        </p:txBody>
      </p:sp>
      <p:sp>
        <p:nvSpPr>
          <p:cNvPr id="10" name="Cím 1">
            <a:extLst>
              <a:ext uri="{FF2B5EF4-FFF2-40B4-BE49-F238E27FC236}">
                <a16:creationId xmlns:a16="http://schemas.microsoft.com/office/drawing/2014/main" id="{91C8CD7D-0119-6A4A-9A98-FF9D0369253D}"/>
              </a:ext>
            </a:extLst>
          </p:cNvPr>
          <p:cNvSpPr txBox="1">
            <a:spLocks/>
          </p:cNvSpPr>
          <p:nvPr/>
        </p:nvSpPr>
        <p:spPr>
          <a:xfrm>
            <a:off x="580768" y="585593"/>
            <a:ext cx="2150076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ALAPVETÉSEK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7937F91-85C9-D044-89EF-242A8617F756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-3-</a:t>
            </a:r>
          </a:p>
        </p:txBody>
      </p:sp>
    </p:spTree>
    <p:extLst>
      <p:ext uri="{BB962C8B-B14F-4D97-AF65-F5344CB8AC3E}">
        <p14:creationId xmlns:p14="http://schemas.microsoft.com/office/powerpoint/2010/main" val="236985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>
            <a:extLst>
              <a:ext uri="{FF2B5EF4-FFF2-40B4-BE49-F238E27FC236}">
                <a16:creationId xmlns:a16="http://schemas.microsoft.com/office/drawing/2014/main" id="{A93B00C4-01E9-7443-94FF-55B03C8F98A9}"/>
              </a:ext>
            </a:extLst>
          </p:cNvPr>
          <p:cNvSpPr/>
          <p:nvPr/>
        </p:nvSpPr>
        <p:spPr>
          <a:xfrm>
            <a:off x="805512" y="1421028"/>
            <a:ext cx="10580976" cy="42045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Tartalom helye 6">
            <a:extLst>
              <a:ext uri="{FF2B5EF4-FFF2-40B4-BE49-F238E27FC236}">
                <a16:creationId xmlns:a16="http://schemas.microsoft.com/office/drawing/2014/main" id="{345C1BA7-6B50-4630-AC93-0A50D47495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5512" y="1421028"/>
            <a:ext cx="10580976" cy="4204576"/>
          </a:xfrm>
          <a:prstGeom prst="rect">
            <a:avLst/>
          </a:prstGeom>
        </p:spPr>
      </p:pic>
      <p:sp>
        <p:nvSpPr>
          <p:cNvPr id="6" name="Cím 1">
            <a:extLst>
              <a:ext uri="{FF2B5EF4-FFF2-40B4-BE49-F238E27FC236}">
                <a16:creationId xmlns:a16="http://schemas.microsoft.com/office/drawing/2014/main" id="{A2E39DB7-B6AE-4D41-A0ED-9CC9221E74F7}"/>
              </a:ext>
            </a:extLst>
          </p:cNvPr>
          <p:cNvSpPr txBox="1">
            <a:spLocks/>
          </p:cNvSpPr>
          <p:nvPr/>
        </p:nvSpPr>
        <p:spPr>
          <a:xfrm>
            <a:off x="580768" y="585593"/>
            <a:ext cx="5869460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 FŐVÁROS 2020. ÉVI KÖLTSÉGVETÉSE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16AA28B7-B7E5-224C-AB9C-F022B94F0656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-4-</a:t>
            </a:r>
          </a:p>
        </p:txBody>
      </p:sp>
    </p:spTree>
    <p:extLst>
      <p:ext uri="{BB962C8B-B14F-4D97-AF65-F5344CB8AC3E}">
        <p14:creationId xmlns:p14="http://schemas.microsoft.com/office/powerpoint/2010/main" val="235938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C5CCA894-D4E0-47DF-8491-5CD39DEF03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0174202"/>
              </p:ext>
            </p:extLst>
          </p:nvPr>
        </p:nvGraphicFramePr>
        <p:xfrm>
          <a:off x="914637" y="1334529"/>
          <a:ext cx="9442450" cy="459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ím 1">
            <a:extLst>
              <a:ext uri="{FF2B5EF4-FFF2-40B4-BE49-F238E27FC236}">
                <a16:creationId xmlns:a16="http://schemas.microsoft.com/office/drawing/2014/main" id="{4DF25940-1B51-9944-9C3E-23F8DE1E9325}"/>
              </a:ext>
            </a:extLst>
          </p:cNvPr>
          <p:cNvSpPr txBox="1">
            <a:spLocks/>
          </p:cNvSpPr>
          <p:nvPr/>
        </p:nvSpPr>
        <p:spPr>
          <a:xfrm>
            <a:off x="580767" y="585593"/>
            <a:ext cx="9354065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 2020. ÉVI KÖLTSÉGVETÉS MŰKÖDÉSI KIADÁSAI (301,5 MRD FT)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568A56A0-A0A0-4C4D-AE2B-EFF0EA39B95F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-5-</a:t>
            </a:r>
          </a:p>
        </p:txBody>
      </p:sp>
      <p:sp>
        <p:nvSpPr>
          <p:cNvPr id="7" name="Tartalom helye 2">
            <a:extLst>
              <a:ext uri="{FF2B5EF4-FFF2-40B4-BE49-F238E27FC236}">
                <a16:creationId xmlns:a16="http://schemas.microsoft.com/office/drawing/2014/main" id="{E9A90E8E-A260-D246-9C52-21AF63BD6782}"/>
              </a:ext>
            </a:extLst>
          </p:cNvPr>
          <p:cNvSpPr txBox="1">
            <a:spLocks/>
          </p:cNvSpPr>
          <p:nvPr/>
        </p:nvSpPr>
        <p:spPr>
          <a:xfrm>
            <a:off x="9018071" y="1982810"/>
            <a:ext cx="2713489" cy="1108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A kiadások közel felét a városi közlekedés finanszírozására kell fordítani.</a:t>
            </a:r>
            <a:endParaRPr lang="hu-HU" sz="3200" b="1" dirty="0">
              <a:solidFill>
                <a:srgbClr val="1B506D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Egyenes összekötő nyíllal 2">
            <a:extLst>
              <a:ext uri="{FF2B5EF4-FFF2-40B4-BE49-F238E27FC236}">
                <a16:creationId xmlns:a16="http://schemas.microsoft.com/office/drawing/2014/main" id="{AB2C132D-A516-5644-8224-90E105A9634B}"/>
              </a:ext>
            </a:extLst>
          </p:cNvPr>
          <p:cNvCxnSpPr/>
          <p:nvPr/>
        </p:nvCxnSpPr>
        <p:spPr>
          <a:xfrm>
            <a:off x="9094573" y="1050325"/>
            <a:ext cx="926757" cy="5436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>
            <a:extLst>
              <a:ext uri="{FF2B5EF4-FFF2-40B4-BE49-F238E27FC236}">
                <a16:creationId xmlns:a16="http://schemas.microsoft.com/office/drawing/2014/main" id="{4DEF5DB6-C824-2147-80F3-E3AC3C50B94D}"/>
              </a:ext>
            </a:extLst>
          </p:cNvPr>
          <p:cNvCxnSpPr/>
          <p:nvPr/>
        </p:nvCxnSpPr>
        <p:spPr>
          <a:xfrm flipV="1">
            <a:off x="580767" y="2458995"/>
            <a:ext cx="1519882" cy="4695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>
            <a:extLst>
              <a:ext uri="{FF2B5EF4-FFF2-40B4-BE49-F238E27FC236}">
                <a16:creationId xmlns:a16="http://schemas.microsoft.com/office/drawing/2014/main" id="{ADA493C8-F119-6C46-8A60-3E79039C5AA6}"/>
              </a:ext>
            </a:extLst>
          </p:cNvPr>
          <p:cNvCxnSpPr>
            <a:cxnSpLocks/>
          </p:cNvCxnSpPr>
          <p:nvPr/>
        </p:nvCxnSpPr>
        <p:spPr>
          <a:xfrm>
            <a:off x="9094573" y="1149178"/>
            <a:ext cx="1280242" cy="833632"/>
          </a:xfrm>
          <a:prstGeom prst="straightConnector1">
            <a:avLst/>
          </a:prstGeom>
          <a:ln w="57150">
            <a:solidFill>
              <a:srgbClr val="1B506D"/>
            </a:solidFill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églalap 16">
            <a:extLst>
              <a:ext uri="{FF2B5EF4-FFF2-40B4-BE49-F238E27FC236}">
                <a16:creationId xmlns:a16="http://schemas.microsoft.com/office/drawing/2014/main" id="{8375B462-FC38-1E49-883C-0D97B51344C1}"/>
              </a:ext>
            </a:extLst>
          </p:cNvPr>
          <p:cNvSpPr/>
          <p:nvPr/>
        </p:nvSpPr>
        <p:spPr>
          <a:xfrm rot="18886068">
            <a:off x="790169" y="4641867"/>
            <a:ext cx="2624664" cy="231218"/>
          </a:xfrm>
          <a:prstGeom prst="rect">
            <a:avLst/>
          </a:prstGeom>
          <a:noFill/>
          <a:ln w="12700">
            <a:solidFill>
              <a:srgbClr val="1B50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530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FA867880-5317-42C4-B766-626FE5442B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602982"/>
              </p:ext>
            </p:extLst>
          </p:nvPr>
        </p:nvGraphicFramePr>
        <p:xfrm>
          <a:off x="1264151" y="1201341"/>
          <a:ext cx="9867300" cy="4455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ím 1">
            <a:extLst>
              <a:ext uri="{FF2B5EF4-FFF2-40B4-BE49-F238E27FC236}">
                <a16:creationId xmlns:a16="http://schemas.microsoft.com/office/drawing/2014/main" id="{FEA9D60E-0786-8D40-B42A-F83352606238}"/>
              </a:ext>
            </a:extLst>
          </p:cNvPr>
          <p:cNvSpPr txBox="1">
            <a:spLocks/>
          </p:cNvSpPr>
          <p:nvPr/>
        </p:nvSpPr>
        <p:spPr>
          <a:xfrm>
            <a:off x="580767" y="585593"/>
            <a:ext cx="10878593" cy="514158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 FŐVÁROSI ÖNKORMÁNYZAT IPARŰZÉSI ADÓBÓL SZÁRMAZÓ BEVÉTELEI 2014-2020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24B5303-6CA1-C142-9BD8-ED2C8608390F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-6-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23D54499-8836-2F46-90DB-BAE248427F5C}"/>
              </a:ext>
            </a:extLst>
          </p:cNvPr>
          <p:cNvSpPr txBox="1"/>
          <p:nvPr/>
        </p:nvSpPr>
        <p:spPr>
          <a:xfrm>
            <a:off x="9341707" y="5481250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(becsült)</a:t>
            </a:r>
          </a:p>
        </p:txBody>
      </p:sp>
      <p:cxnSp>
        <p:nvCxnSpPr>
          <p:cNvPr id="10" name="Egyenes összekötő nyíllal 9">
            <a:extLst>
              <a:ext uri="{FF2B5EF4-FFF2-40B4-BE49-F238E27FC236}">
                <a16:creationId xmlns:a16="http://schemas.microsoft.com/office/drawing/2014/main" id="{3C9215DB-13BF-DE4E-BCBB-A754997D223A}"/>
              </a:ext>
            </a:extLst>
          </p:cNvPr>
          <p:cNvCxnSpPr>
            <a:cxnSpLocks/>
          </p:cNvCxnSpPr>
          <p:nvPr/>
        </p:nvCxnSpPr>
        <p:spPr>
          <a:xfrm>
            <a:off x="9193427" y="1606378"/>
            <a:ext cx="729049" cy="383060"/>
          </a:xfrm>
          <a:prstGeom prst="straightConnector1">
            <a:avLst/>
          </a:prstGeom>
          <a:ln w="57150">
            <a:solidFill>
              <a:srgbClr val="1B506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356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0C868CD-3623-D34D-A3B8-07DAA59B64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890361"/>
              </p:ext>
            </p:extLst>
          </p:nvPr>
        </p:nvGraphicFramePr>
        <p:xfrm>
          <a:off x="5580678" y="1826246"/>
          <a:ext cx="6524824" cy="3914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ím 1">
            <a:extLst>
              <a:ext uri="{FF2B5EF4-FFF2-40B4-BE49-F238E27FC236}">
                <a16:creationId xmlns:a16="http://schemas.microsoft.com/office/drawing/2014/main" id="{8B86B653-04ED-564F-A5CE-E288B0DA23A0}"/>
              </a:ext>
            </a:extLst>
          </p:cNvPr>
          <p:cNvSpPr txBox="1">
            <a:spLocks/>
          </p:cNvSpPr>
          <p:nvPr/>
        </p:nvSpPr>
        <p:spPr>
          <a:xfrm>
            <a:off x="580767" y="585593"/>
            <a:ext cx="7129849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IPARŰZÉSI ADÓBÓL SZÁRMAZÓ BEVÉTELEK 2020</a:t>
            </a:r>
          </a:p>
        </p:txBody>
      </p:sp>
      <p:sp>
        <p:nvSpPr>
          <p:cNvPr id="11" name="Tartalom helye 2">
            <a:extLst>
              <a:ext uri="{FF2B5EF4-FFF2-40B4-BE49-F238E27FC236}">
                <a16:creationId xmlns:a16="http://schemas.microsoft.com/office/drawing/2014/main" id="{2B1CF735-3579-E74A-A5BD-EFA4EE3EEA07}"/>
              </a:ext>
            </a:extLst>
          </p:cNvPr>
          <p:cNvSpPr txBox="1">
            <a:spLocks/>
          </p:cNvSpPr>
          <p:nvPr/>
        </p:nvSpPr>
        <p:spPr>
          <a:xfrm>
            <a:off x="1103868" y="1937458"/>
            <a:ext cx="3937688" cy="2983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Eredeti költségvetésben szereplő terv: 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4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174 Mrd Ft </a:t>
            </a:r>
            <a:br>
              <a:rPr lang="hu-HU" sz="2400" b="1" dirty="0">
                <a:solidFill>
                  <a:srgbClr val="1B506D"/>
                </a:solidFill>
                <a:latin typeface="Century Gothic" panose="020B0502020202020204" pitchFamily="34" charset="0"/>
              </a:rPr>
            </a:b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(a megosztás után a fővárosra eső forrásrész) 2020. december 31-ig várható összeg: 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24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139 Mrd Ft 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Különbség:    </a:t>
            </a:r>
            <a:r>
              <a:rPr lang="hu-HU" sz="36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-35 MRD FT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02C12536-B72E-0F44-AE21-4285CD51D48E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-7-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A0516548-F964-5D45-A58F-EE80539925DF}"/>
              </a:ext>
            </a:extLst>
          </p:cNvPr>
          <p:cNvSpPr/>
          <p:nvPr/>
        </p:nvSpPr>
        <p:spPr>
          <a:xfrm>
            <a:off x="2421925" y="3978875"/>
            <a:ext cx="2681416" cy="741406"/>
          </a:xfrm>
          <a:prstGeom prst="rect">
            <a:avLst/>
          </a:prstGeom>
          <a:noFill/>
          <a:ln>
            <a:solidFill>
              <a:srgbClr val="CF3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artalom helye 2">
            <a:extLst>
              <a:ext uri="{FF2B5EF4-FFF2-40B4-BE49-F238E27FC236}">
                <a16:creationId xmlns:a16="http://schemas.microsoft.com/office/drawing/2014/main" id="{3CAAE6AF-EF3F-F14C-BBF4-96E70BE18D2D}"/>
              </a:ext>
            </a:extLst>
          </p:cNvPr>
          <p:cNvSpPr txBox="1">
            <a:spLocks/>
          </p:cNvSpPr>
          <p:nvPr/>
        </p:nvSpPr>
        <p:spPr>
          <a:xfrm>
            <a:off x="8843090" y="462807"/>
            <a:ext cx="2537257" cy="1417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A fővárost a központi költségvetésnél kétszer jobban sújtja a válság és az elmaradások.</a:t>
            </a:r>
          </a:p>
        </p:txBody>
      </p:sp>
    </p:spTree>
    <p:extLst>
      <p:ext uri="{BB962C8B-B14F-4D97-AF65-F5344CB8AC3E}">
        <p14:creationId xmlns:p14="http://schemas.microsoft.com/office/powerpoint/2010/main" val="4156330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>
            <a:extLst>
              <a:ext uri="{FF2B5EF4-FFF2-40B4-BE49-F238E27FC236}">
                <a16:creationId xmlns:a16="http://schemas.microsoft.com/office/drawing/2014/main" id="{031A0C34-AAC8-F84F-892D-2C00F308FEF2}"/>
              </a:ext>
            </a:extLst>
          </p:cNvPr>
          <p:cNvSpPr txBox="1">
            <a:spLocks/>
          </p:cNvSpPr>
          <p:nvPr/>
        </p:nvSpPr>
        <p:spPr>
          <a:xfrm>
            <a:off x="580768" y="585593"/>
            <a:ext cx="6808574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KÖLTSÉGVETÉSI EGYENSÚLY ALAKULÁSA 2020</a:t>
            </a:r>
          </a:p>
        </p:txBody>
      </p:sp>
      <p:sp>
        <p:nvSpPr>
          <p:cNvPr id="9" name="Tartalom helye 2">
            <a:extLst>
              <a:ext uri="{FF2B5EF4-FFF2-40B4-BE49-F238E27FC236}">
                <a16:creationId xmlns:a16="http://schemas.microsoft.com/office/drawing/2014/main" id="{BBB89CB8-CF5E-7746-9E4E-19827FF6F6AC}"/>
              </a:ext>
            </a:extLst>
          </p:cNvPr>
          <p:cNvSpPr txBox="1">
            <a:spLocks/>
          </p:cNvSpPr>
          <p:nvPr/>
        </p:nvSpPr>
        <p:spPr>
          <a:xfrm>
            <a:off x="772551" y="1161535"/>
            <a:ext cx="10929297" cy="5844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HIPA bevételek: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-35 Mrd Ft</a:t>
            </a:r>
          </a:p>
          <a:p>
            <a:pPr>
              <a:spcBef>
                <a:spcPts val="400"/>
              </a:spcBef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Közösségi közlekedés bevételkiesése: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- 20 Mrd Ft </a:t>
            </a:r>
          </a:p>
          <a:p>
            <a:pPr>
              <a:spcBef>
                <a:spcPts val="400"/>
              </a:spcBef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	(ebből a költségcsökkentések után kompenzálandó: </a:t>
            </a:r>
            <a:r>
              <a:rPr lang="hu-HU" sz="16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17 Mrd Ft</a:t>
            </a: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)</a:t>
            </a:r>
          </a:p>
          <a:p>
            <a:pPr>
              <a:spcBef>
                <a:spcPts val="400"/>
              </a:spcBef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Egyéb elmaradó bevételek (Állatkert, gyógyfürdők, múzeumok, könyvtárak):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-3 Mrd Ft</a:t>
            </a:r>
          </a:p>
          <a:p>
            <a:pPr>
              <a:spcBef>
                <a:spcPts val="400"/>
              </a:spcBef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Osztalékbevételek elmaradása: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-1 Mrd Ft</a:t>
            </a:r>
          </a:p>
          <a:p>
            <a:pPr>
              <a:spcBef>
                <a:spcPts val="400"/>
              </a:spcBef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Értékesítésből származó bevételek elmaradása: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-1 Mrd Ft</a:t>
            </a:r>
          </a:p>
          <a:p>
            <a:pPr>
              <a:spcBef>
                <a:spcPts val="400"/>
              </a:spcBef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1B506D"/>
                </a:solidFill>
                <a:latin typeface="Century Gothic" panose="020B0502020202020204" pitchFamily="34" charset="0"/>
              </a:rPr>
              <a:t>Szolidaritási hozzájárulás évközi emelése: </a:t>
            </a: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-12 Mrd Ft</a:t>
            </a:r>
          </a:p>
          <a:p>
            <a:pPr marL="0" indent="0">
              <a:buClr>
                <a:srgbClr val="FE5757"/>
              </a:buClr>
              <a:buSzPct val="100000"/>
              <a:buNone/>
            </a:pPr>
            <a:endParaRPr lang="hu-HU" sz="800" b="1" dirty="0">
              <a:solidFill>
                <a:srgbClr val="CF3D11"/>
              </a:solidFill>
              <a:latin typeface="Century Gothic" panose="020B0502020202020204" pitchFamily="34" charset="0"/>
            </a:endParaRPr>
          </a:p>
          <a:p>
            <a:pPr marL="0" indent="0">
              <a:buClr>
                <a:srgbClr val="FE5757"/>
              </a:buClr>
              <a:buSzPct val="100000"/>
              <a:buNone/>
            </a:pPr>
            <a:r>
              <a:rPr lang="hu-HU" sz="3000" b="1" dirty="0">
                <a:solidFill>
                  <a:srgbClr val="CF3D11"/>
                </a:solidFill>
                <a:latin typeface="Century Gothic" panose="020B0502020202020204" pitchFamily="34" charset="0"/>
              </a:rPr>
              <a:t>Összesen 69 Mrd Ft a kezelendő hiány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45E0EBC9-BAEF-3D4A-AA15-9E026D19B97A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-8-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1F1A3DEA-F426-8548-A9AA-67A796E5D490}"/>
              </a:ext>
            </a:extLst>
          </p:cNvPr>
          <p:cNvSpPr/>
          <p:nvPr/>
        </p:nvSpPr>
        <p:spPr>
          <a:xfrm>
            <a:off x="617838" y="4720281"/>
            <a:ext cx="7475837" cy="741406"/>
          </a:xfrm>
          <a:prstGeom prst="rect">
            <a:avLst/>
          </a:prstGeom>
          <a:noFill/>
          <a:ln>
            <a:solidFill>
              <a:srgbClr val="CF3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953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1455CFD-23D8-43E9-BC66-3693352FD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383" y="1899604"/>
            <a:ext cx="8873667" cy="3880773"/>
          </a:xfrm>
        </p:spPr>
        <p:txBody>
          <a:bodyPr>
            <a:normAutofit/>
          </a:bodyPr>
          <a:lstStyle/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Megelőző intézkedés: 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b="1" u="sng" dirty="0">
                <a:solidFill>
                  <a:srgbClr val="CF3D11"/>
                </a:solidFill>
                <a:latin typeface="Century Gothic" panose="020B0502020202020204" pitchFamily="34" charset="0"/>
              </a:rPr>
              <a:t>65 Mrd Ft </a:t>
            </a: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„zárolása” és takarékos gazdálkodás előírása a cégeknek, intézményeknek (2020. május)</a:t>
            </a:r>
          </a:p>
          <a:p>
            <a:pPr marL="0" indent="0">
              <a:buClr>
                <a:srgbClr val="1B506D"/>
              </a:buClr>
              <a:buSzPct val="100000"/>
              <a:buNone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2020. októberi intézkedések: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Jelenleg a költségvetésben szereplő, jóváhagyott feladatok törlése kb. </a:t>
            </a:r>
            <a:b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</a:br>
            <a:r>
              <a:rPr lang="hu-HU" b="1" u="sng" dirty="0">
                <a:solidFill>
                  <a:srgbClr val="CF3D11"/>
                </a:solidFill>
                <a:latin typeface="Century Gothic" panose="020B0502020202020204" pitchFamily="34" charset="0"/>
              </a:rPr>
              <a:t>30 Mrd Ft </a:t>
            </a: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összegben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2020-ban lehívandó EIB fejlesztési források átstrukturálása kb. </a:t>
            </a:r>
            <a:r>
              <a:rPr lang="hu-HU" b="1" u="sng" dirty="0">
                <a:solidFill>
                  <a:srgbClr val="CF3D11"/>
                </a:solidFill>
                <a:latin typeface="Century Gothic" panose="020B0502020202020204" pitchFamily="34" charset="0"/>
              </a:rPr>
              <a:t>10 Mrd Ft </a:t>
            </a: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összegben </a:t>
            </a:r>
          </a:p>
          <a:p>
            <a:pPr>
              <a:buClr>
                <a:srgbClr val="1B506D"/>
              </a:buClr>
              <a:buSzPct val="100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További évek működési kiadásaira és a fejlesztések saját forrásainak finanszírozására szolgáló értékpapírok eladása kb. </a:t>
            </a:r>
            <a:r>
              <a:rPr lang="hu-HU" b="1" u="sng" dirty="0">
                <a:solidFill>
                  <a:srgbClr val="CF3D11"/>
                </a:solidFill>
                <a:latin typeface="Century Gothic" panose="020B0502020202020204" pitchFamily="34" charset="0"/>
              </a:rPr>
              <a:t>29 Mrd Ft </a:t>
            </a:r>
            <a:r>
              <a:rPr lang="hu-HU" b="1" dirty="0">
                <a:solidFill>
                  <a:srgbClr val="1B506D"/>
                </a:solidFill>
                <a:latin typeface="Century Gothic" panose="020B0502020202020204" pitchFamily="34" charset="0"/>
              </a:rPr>
              <a:t>értékben</a:t>
            </a:r>
          </a:p>
          <a:p>
            <a:endParaRPr lang="hu-HU" dirty="0"/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BAA78870-1568-F648-8089-2112BEF4F236}"/>
              </a:ext>
            </a:extLst>
          </p:cNvPr>
          <p:cNvSpPr txBox="1">
            <a:spLocks/>
          </p:cNvSpPr>
          <p:nvPr/>
        </p:nvSpPr>
        <p:spPr>
          <a:xfrm>
            <a:off x="580768" y="585593"/>
            <a:ext cx="7722974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KÖLTSÉGVETÉS EGYENSÚLY BIZTOSÍTÁSA ÉRDEKÉBEN</a:t>
            </a:r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E9A8CE23-1B6D-AA4C-96C6-5898C0F2C34E}"/>
              </a:ext>
            </a:extLst>
          </p:cNvPr>
          <p:cNvSpPr txBox="1">
            <a:spLocks/>
          </p:cNvSpPr>
          <p:nvPr/>
        </p:nvSpPr>
        <p:spPr>
          <a:xfrm>
            <a:off x="580768" y="1077623"/>
            <a:ext cx="4769710" cy="464732"/>
          </a:xfrm>
          <a:prstGeom prst="rect">
            <a:avLst/>
          </a:prstGeom>
          <a:solidFill>
            <a:srgbClr val="1B506D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JAVASOLT INTÉZKEDÉSEK (2020)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1B775231-A74A-EA42-B356-714AF4E0232E}"/>
              </a:ext>
            </a:extLst>
          </p:cNvPr>
          <p:cNvSpPr txBox="1"/>
          <p:nvPr/>
        </p:nvSpPr>
        <p:spPr>
          <a:xfrm>
            <a:off x="5778163" y="6330192"/>
            <a:ext cx="642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-9-</a:t>
            </a:r>
          </a:p>
        </p:txBody>
      </p:sp>
    </p:spTree>
    <p:extLst>
      <p:ext uri="{BB962C8B-B14F-4D97-AF65-F5344CB8AC3E}">
        <p14:creationId xmlns:p14="http://schemas.microsoft.com/office/powerpoint/2010/main" val="1287417811"/>
      </p:ext>
    </p:extLst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5FCBEF"/>
    </a:accent1>
    <a:accent2>
      <a:srgbClr val="2E83C3"/>
    </a:accent2>
    <a:accent3>
      <a:srgbClr val="42D0A2"/>
    </a:accent3>
    <a:accent4>
      <a:srgbClr val="2E946B"/>
    </a:accent4>
    <a:accent5>
      <a:srgbClr val="42B051"/>
    </a:accent5>
    <a:accent6>
      <a:srgbClr val="96D141"/>
    </a:accent6>
    <a:hlink>
      <a:srgbClr val="3FCDE7"/>
    </a:hlink>
    <a:folHlink>
      <a:srgbClr val="A9D3E1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E48470125EF21C45BE3032C5E9DCD26E" ma:contentTypeVersion="7" ma:contentTypeDescription="Új dokumentum létrehozása." ma:contentTypeScope="" ma:versionID="cb3fb42b175a69ed614eb08c9fa758b6">
  <xsd:schema xmlns:xsd="http://www.w3.org/2001/XMLSchema" xmlns:xs="http://www.w3.org/2001/XMLSchema" xmlns:p="http://schemas.microsoft.com/office/2006/metadata/properties" xmlns:ns1="http://schemas.microsoft.com/sharepoint/v3" xmlns:ns2="076a69f7-d516-4c54-bf0e-1c55319ec8b0" targetNamespace="http://schemas.microsoft.com/office/2006/metadata/properties" ma:root="true" ma:fieldsID="cc315078b6b355a410b542064f8999ed" ns1:_="" ns2:_="">
    <xsd:import namespace="http://schemas.microsoft.com/sharepoint/v3"/>
    <xsd:import namespace="076a69f7-d516-4c54-bf0e-1c55319ec8b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CatchAll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Ütemezett kezdődátum" ma:internalName="PublishingStartDate">
      <xsd:simpleType>
        <xsd:restriction base="dms:Unknown"/>
      </xsd:simpleType>
    </xsd:element>
    <xsd:element name="PublishingExpirationDate" ma:index="9" nillable="true" ma:displayName="Ütemezett záródátum" ma:internalName="PublishingExpirationDate">
      <xsd:simpleType>
        <xsd:restriction base="dms:Unknown"/>
      </xsd:simpleType>
    </xsd:element>
    <xsd:element name="RatedBy" ma:index="11" nillable="true" ma:displayName="Minősítők" ma:description="Az elemet minősítő felhasználók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2" nillable="true" ma:displayName="Felhasználói minősítések" ma:description="Az elem felhasználói minősítései" ma:hidden="true" ma:internalName="Ratings">
      <xsd:simpleType>
        <xsd:restriction base="dms:Note"/>
      </xsd:simpleType>
    </xsd:element>
    <xsd:element name="LikesCount" ma:index="13" nillable="true" ma:displayName="Tetszésnyilvánítások száma" ma:internalName="LikesCount">
      <xsd:simpleType>
        <xsd:restriction base="dms:Unknown"/>
      </xsd:simpleType>
    </xsd:element>
    <xsd:element name="LikedBy" ma:index="14" nillable="true" ma:displayName="Felhasználók, akiknek tetszett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6a69f7-d516-4c54-bf0e-1c55319ec8b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list="{281a3812-de55-49da-bbc4-0ab842cdc506}" ma:internalName="TaxCatchAll" ma:showField="CatchAllData" ma:web="076a69f7-d516-4c54-bf0e-1c55319ec8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Ratings xmlns="http://schemas.microsoft.com/sharepoint/v3" xsi:nil="true"/>
    <TaxCatchAll xmlns="076a69f7-d516-4c54-bf0e-1c55319ec8b0"/>
    <LikedBy xmlns="http://schemas.microsoft.com/sharepoint/v3">
      <UserInfo>
        <DisplayName/>
        <AccountId xsi:nil="true"/>
        <AccountType/>
      </UserInfo>
    </LikedBy>
    <PublishingExpirationDate xmlns="http://schemas.microsoft.com/sharepoint/v3" xsi:nil="true"/>
    <PublishingStartDate xmlns="http://schemas.microsoft.com/sharepoint/v3" xsi:nil="true"/>
    <RatedBy xmlns="http://schemas.microsoft.com/sharepoint/v3">
      <UserInfo>
        <DisplayName/>
        <AccountId xsi:nil="true"/>
        <AccountType/>
      </UserInfo>
    </RatedBy>
  </documentManagement>
</p:properties>
</file>

<file path=customXml/itemProps1.xml><?xml version="1.0" encoding="utf-8"?>
<ds:datastoreItem xmlns:ds="http://schemas.openxmlformats.org/officeDocument/2006/customXml" ds:itemID="{D0480FBC-8EC1-4C6D-9834-7D47EEA559C3}"/>
</file>

<file path=customXml/itemProps2.xml><?xml version="1.0" encoding="utf-8"?>
<ds:datastoreItem xmlns:ds="http://schemas.openxmlformats.org/officeDocument/2006/customXml" ds:itemID="{709991C7-7C9C-437B-8C2C-3E0561109E60}"/>
</file>

<file path=customXml/itemProps3.xml><?xml version="1.0" encoding="utf-8"?>
<ds:datastoreItem xmlns:ds="http://schemas.openxmlformats.org/officeDocument/2006/customXml" ds:itemID="{C9CCBC35-16AC-4E7B-B952-31CF0DA81E8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622</Words>
  <Application>Microsoft Office PowerPoint</Application>
  <PresentationFormat>Szélesvásznú</PresentationFormat>
  <Paragraphs>103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Trebuchet MS</vt:lpstr>
      <vt:lpstr>Wingdings 3</vt:lpstr>
      <vt:lpstr>Dimenzió</vt:lpstr>
      <vt:lpstr>A FŐVÁROS KÖLTSÉGVETÉSI MOZGÁSTERE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főváros költségvetési mozgástere</dc:title>
  <dc:creator>Szentirmai Judit</dc:creator>
  <cp:lastModifiedBy>Kertész Péter</cp:lastModifiedBy>
  <cp:revision>38</cp:revision>
  <cp:lastPrinted>2020-10-06T13:32:22Z</cp:lastPrinted>
  <dcterms:created xsi:type="dcterms:W3CDTF">2020-10-05T08:57:50Z</dcterms:created>
  <dcterms:modified xsi:type="dcterms:W3CDTF">2020-10-07T14:09:00Z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0x010100E48470125EF21C45BE3032C5E9DCD26E</vt:lpwstr>
  </property>
</Properties>
</file>