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3" r:id="rId2"/>
    <p:sldId id="569" r:id="rId3"/>
    <p:sldId id="553" r:id="rId4"/>
    <p:sldId id="557" r:id="rId5"/>
    <p:sldId id="560" r:id="rId6"/>
    <p:sldId id="559" r:id="rId7"/>
    <p:sldId id="561" r:id="rId8"/>
    <p:sldId id="562" r:id="rId9"/>
    <p:sldId id="563" r:id="rId10"/>
    <p:sldId id="564" r:id="rId11"/>
    <p:sldId id="566" r:id="rId12"/>
    <p:sldId id="568" r:id="rId13"/>
    <p:sldId id="567" r:id="rId14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352"/>
    <a:srgbClr val="2C5D98"/>
    <a:srgbClr val="CB6C1D"/>
    <a:srgbClr val="E57447"/>
    <a:srgbClr val="EB9471"/>
    <a:srgbClr val="FF0000"/>
    <a:srgbClr val="CB4F1D"/>
    <a:srgbClr val="2C5D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684" autoAdjust="0"/>
  </p:normalViewPr>
  <p:slideViewPr>
    <p:cSldViewPr snapToObjects="1">
      <p:cViewPr>
        <p:scale>
          <a:sx n="70" d="100"/>
          <a:sy n="70" d="100"/>
        </p:scale>
        <p:origin x="-1080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13B8F08-F6E4-4528-BA6C-658BAD582609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617B31-CE29-4DBD-A0AE-6CA768773C5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ABAE-5548-4C25-9520-CCD769F480B2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38A71-613F-4C0F-9B29-6343490DCFB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05F92-E2E3-474E-A743-AB16BB30EE10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EC9AE-A7D7-4C21-83F5-47DC0DB7D02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D0FCD-5CA0-4CBA-9612-2940867B094B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52C7D-078F-4580-AEFE-2C9A36FE578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695A-9212-46E6-BAF0-409E1FB00EBD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F6AE8-6D1E-49EE-B52A-7BDEAFE773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6C951-951E-4556-921D-3EF12F3D1746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E466C-F4D1-4AE2-B2F3-83DE120EDD0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1074F-DB74-4860-B984-E3A03F2FD733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EADD-4EF1-40A1-9D7C-D85B85A9C8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880F1-33A9-4EA9-BDDE-57C59CAB7275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5A165-03BC-4FB8-A9F3-2A316268DC7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9657A-8690-4B2F-B31C-960FCB75F15A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A7601-D6D8-42B7-ACA7-CBB5C81871B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38CB5-BB0D-41C9-8861-4619B7064910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5EC5F-BF64-4125-8113-3FC4B8F0C98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8B80D-AE0A-41DA-B18D-FF7C749CC55D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D902E-8417-4D8F-AE67-5E4A45F07D7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54FC-E38D-4B06-A397-AA448915BC37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B94F2-7110-4DB0-BF6D-D015271AC5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B77038-6277-4917-A1D7-CB1B9630A8AA}" type="datetimeFigureOut">
              <a:rPr lang="hu-HU"/>
              <a:pPr>
                <a:defRPr/>
              </a:pPr>
              <a:t>2012.07.17.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351264-5564-485A-A19D-F7E1FFCAB4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Kép 9" descr="synergon_prezentacio_1_nyito_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3"/>
          <p:cNvSpPr txBox="1">
            <a:spLocks noChangeArrowheads="1"/>
          </p:cNvSpPr>
          <p:nvPr/>
        </p:nvSpPr>
        <p:spPr bwMode="auto">
          <a:xfrm>
            <a:off x="214313" y="260350"/>
            <a:ext cx="8572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bg1"/>
                </a:solidFill>
              </a:rPr>
              <a:t>A FŐVÁROSI KÖZSZOLGÁLTATÓ CÉGEK</a:t>
            </a:r>
          </a:p>
          <a:p>
            <a:pPr algn="ctr">
              <a:defRPr/>
            </a:pPr>
            <a:r>
              <a:rPr lang="hu-HU" sz="3200" dirty="0">
                <a:solidFill>
                  <a:schemeClr val="bg1"/>
                </a:solidFill>
              </a:rPr>
              <a:t>PÉNZÜGYI, GAZDASÁGI ÖRÖKSÉGEI</a:t>
            </a:r>
          </a:p>
        </p:txBody>
      </p:sp>
      <p:sp>
        <p:nvSpPr>
          <p:cNvPr id="6" name="Szövegdoboz 3"/>
          <p:cNvSpPr txBox="1">
            <a:spLocks noChangeArrowheads="1"/>
          </p:cNvSpPr>
          <p:nvPr/>
        </p:nvSpPr>
        <p:spPr bwMode="auto">
          <a:xfrm>
            <a:off x="214313" y="2921000"/>
            <a:ext cx="39465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hu-HU" sz="2400" b="0" dirty="0">
              <a:solidFill>
                <a:srgbClr val="2F4352"/>
              </a:solidFill>
              <a:latin typeface="Arial" charset="0"/>
            </a:endParaRPr>
          </a:p>
          <a:p>
            <a:pPr>
              <a:defRPr/>
            </a:pPr>
            <a:r>
              <a:rPr lang="hu-HU" sz="2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Közszolgálat, </a:t>
            </a:r>
          </a:p>
          <a:p>
            <a:pPr>
              <a:defRPr/>
            </a:pPr>
            <a:r>
              <a:rPr lang="hu-HU" sz="2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rend, </a:t>
            </a:r>
          </a:p>
          <a:p>
            <a:pPr>
              <a:defRPr/>
            </a:pPr>
            <a:r>
              <a:rPr lang="hu-HU" sz="24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erős város!</a:t>
            </a:r>
          </a:p>
          <a:p>
            <a:pPr>
              <a:defRPr/>
            </a:pPr>
            <a:endParaRPr lang="hu-HU" sz="2400" b="0" dirty="0">
              <a:solidFill>
                <a:srgbClr val="2F4352"/>
              </a:solidFill>
              <a:latin typeface="Arial" charset="0"/>
            </a:endParaRPr>
          </a:p>
          <a:p>
            <a:pPr>
              <a:defRPr/>
            </a:pPr>
            <a:endParaRPr lang="hu-HU" sz="2400" b="0" dirty="0">
              <a:solidFill>
                <a:srgbClr val="2F4352"/>
              </a:solidFill>
              <a:latin typeface="Arial" charset="0"/>
            </a:endParaRPr>
          </a:p>
        </p:txBody>
      </p:sp>
      <p:pic>
        <p:nvPicPr>
          <p:cNvPr id="8" name="Kép 7" descr="synergon_prezentacio_1_nyito_ci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57750"/>
            <a:ext cx="4160838" cy="184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3"/>
          <p:cNvSpPr txBox="1">
            <a:spLocks noChangeArrowheads="1"/>
          </p:cNvSpPr>
          <p:nvPr/>
        </p:nvSpPr>
        <p:spPr bwMode="auto">
          <a:xfrm>
            <a:off x="214313" y="5057775"/>
            <a:ext cx="4286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 sz="1600">
              <a:solidFill>
                <a:schemeClr val="bg1"/>
              </a:solidFill>
            </a:endParaRPr>
          </a:p>
          <a:p>
            <a:r>
              <a:rPr lang="hu-HU" sz="1600">
                <a:solidFill>
                  <a:schemeClr val="bg1"/>
                </a:solidFill>
                <a:latin typeface="Arial" charset="0"/>
              </a:rPr>
              <a:t>DR. GYÖRGY ISTVÁN</a:t>
            </a:r>
          </a:p>
          <a:p>
            <a:r>
              <a:rPr lang="hu-HU" sz="1600" b="0">
                <a:solidFill>
                  <a:schemeClr val="bg1"/>
                </a:solidFill>
                <a:latin typeface="Arial" charset="0"/>
              </a:rPr>
              <a:t>VÁROSÜZEMELTETÉSI FŐPOLGÁRMESTER-HELYETTES</a:t>
            </a:r>
          </a:p>
          <a:p>
            <a:r>
              <a:rPr lang="hu-HU" sz="160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2055" name="Picture 8" descr="C:\Users\dr György István\Pictures\BUDAPEST\Budapest Varoshaz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0838" y="2143125"/>
            <a:ext cx="4840287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Kép 9" descr="C:\Users\dr György István\Pictures\BUDAPEST\Pallas%20Athene%202004%20marcius%206%20009_kicsi6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975" y="2565400"/>
            <a:ext cx="1266825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zövegdoboz 9"/>
          <p:cNvSpPr txBox="1"/>
          <p:nvPr/>
        </p:nvSpPr>
        <p:spPr bwMode="auto">
          <a:xfrm>
            <a:off x="0" y="6608763"/>
            <a:ext cx="9144000" cy="27622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Szövegdoboz 17"/>
          <p:cNvSpPr txBox="1">
            <a:spLocks noChangeArrowheads="1"/>
          </p:cNvSpPr>
          <p:nvPr/>
        </p:nvSpPr>
        <p:spPr bwMode="auto">
          <a:xfrm>
            <a:off x="1331913" y="2300288"/>
            <a:ext cx="727233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 sz="2400" b="0">
              <a:solidFill>
                <a:srgbClr val="2F4352"/>
              </a:solidFill>
            </a:endParaRPr>
          </a:p>
          <a:p>
            <a:pPr>
              <a:buFontTx/>
              <a:buChar char="-"/>
            </a:pPr>
            <a:endParaRPr lang="hu-HU" sz="1000" b="0">
              <a:solidFill>
                <a:srgbClr val="2F4352"/>
              </a:solidFill>
            </a:endParaRPr>
          </a:p>
        </p:txBody>
      </p:sp>
      <p:sp>
        <p:nvSpPr>
          <p:cNvPr id="10245" name="Szövegdoboz 19"/>
          <p:cNvSpPr txBox="1">
            <a:spLocks noChangeArrowheads="1"/>
          </p:cNvSpPr>
          <p:nvPr/>
        </p:nvSpPr>
        <p:spPr bwMode="auto">
          <a:xfrm>
            <a:off x="323850" y="525463"/>
            <a:ext cx="8569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800">
                <a:solidFill>
                  <a:schemeClr val="bg1"/>
                </a:solidFill>
              </a:rPr>
              <a:t>FKF ZRT.</a:t>
            </a:r>
          </a:p>
        </p:txBody>
      </p:sp>
      <p:sp>
        <p:nvSpPr>
          <p:cNvPr id="10246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10247" name="Téglalap 22"/>
          <p:cNvSpPr>
            <a:spLocks noChangeArrowheads="1"/>
          </p:cNvSpPr>
          <p:nvPr/>
        </p:nvSpPr>
        <p:spPr bwMode="auto">
          <a:xfrm>
            <a:off x="682625" y="981075"/>
            <a:ext cx="746125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hu-HU" sz="2400">
                <a:solidFill>
                  <a:srgbClr val="2F4352"/>
                </a:solidFill>
              </a:rPr>
              <a:t>ömlesztett útszóró só beszerzése </a:t>
            </a:r>
            <a:r>
              <a:rPr lang="hu-HU" sz="2400" b="0">
                <a:solidFill>
                  <a:srgbClr val="2F4352"/>
                </a:solidFill>
              </a:rPr>
              <a:t>– 1,34 milliárd Ft-os kifizetés – büntetőeljárás zajlik</a:t>
            </a:r>
          </a:p>
          <a:p>
            <a:endParaRPr lang="hu-HU" sz="2400" b="0">
              <a:solidFill>
                <a:srgbClr val="2F4352"/>
              </a:solidFill>
            </a:endParaRPr>
          </a:p>
          <a:p>
            <a:pPr>
              <a:buFont typeface="Arial" charset="0"/>
              <a:buChar char="•"/>
            </a:pPr>
            <a:r>
              <a:rPr lang="hu-HU" sz="2400">
                <a:solidFill>
                  <a:srgbClr val="2F4352"/>
                </a:solidFill>
              </a:rPr>
              <a:t>kommunikációs és nyomdai munkák szerződése </a:t>
            </a:r>
            <a:r>
              <a:rPr lang="hu-HU" sz="2400" b="0">
                <a:solidFill>
                  <a:srgbClr val="2F4352"/>
                </a:solidFill>
              </a:rPr>
              <a:t>– közel </a:t>
            </a:r>
          </a:p>
          <a:p>
            <a:r>
              <a:rPr lang="hu-HU" sz="2400" b="0">
                <a:solidFill>
                  <a:srgbClr val="2F4352"/>
                </a:solidFill>
              </a:rPr>
              <a:t>1 milliárd Ft - a piaci ár háromszorosa (!)</a:t>
            </a:r>
          </a:p>
          <a:p>
            <a:pPr>
              <a:buFont typeface="Arial" charset="0"/>
              <a:buChar char="•"/>
            </a:pPr>
            <a:endParaRPr lang="hu-HU" sz="2400" b="0">
              <a:solidFill>
                <a:srgbClr val="2F4352"/>
              </a:solidFill>
            </a:endParaRPr>
          </a:p>
          <a:p>
            <a:pPr>
              <a:buFont typeface="Arial" charset="0"/>
              <a:buChar char="•"/>
            </a:pPr>
            <a:r>
              <a:rPr lang="hu-HU" sz="2400">
                <a:solidFill>
                  <a:srgbClr val="2F4352"/>
                </a:solidFill>
              </a:rPr>
              <a:t>téli-nyári úttisztító gépek szállítása </a:t>
            </a:r>
            <a:r>
              <a:rPr lang="hu-HU" sz="2400" b="0">
                <a:solidFill>
                  <a:srgbClr val="2F4352"/>
                </a:solidFill>
              </a:rPr>
              <a:t>– közel 1 milliárd Ft – a piacinál 100 millió Ft-tal magasabb ár</a:t>
            </a:r>
          </a:p>
          <a:p>
            <a:pPr>
              <a:buFont typeface="Arial" charset="0"/>
              <a:buChar char="•"/>
            </a:pPr>
            <a:endParaRPr lang="hu-HU" sz="2400" b="0">
              <a:solidFill>
                <a:srgbClr val="2F4352"/>
              </a:solidFill>
            </a:endParaRPr>
          </a:p>
          <a:p>
            <a:pPr>
              <a:buFont typeface="Arial" charset="0"/>
              <a:buChar char="•"/>
            </a:pPr>
            <a:r>
              <a:rPr lang="hu-HU" sz="2400">
                <a:solidFill>
                  <a:srgbClr val="2F4352"/>
                </a:solidFill>
              </a:rPr>
              <a:t>médiavásárlásra kötött szerződés </a:t>
            </a:r>
            <a:r>
              <a:rPr lang="hu-HU" sz="2400" b="0">
                <a:solidFill>
                  <a:srgbClr val="2F4352"/>
                </a:solidFill>
              </a:rPr>
              <a:t>– közel félmilliárd Ft – a cég szakmai céljaihoz, működéséhez közvetlenül nem kapcsolódó megbízások</a:t>
            </a:r>
          </a:p>
          <a:p>
            <a:pPr>
              <a:buFont typeface="Arial" charset="0"/>
              <a:buChar char="•"/>
            </a:pPr>
            <a:endParaRPr lang="hu-HU" sz="2400" b="0">
              <a:solidFill>
                <a:srgbClr val="2F4352"/>
              </a:solidFill>
            </a:endParaRPr>
          </a:p>
          <a:p>
            <a:pPr>
              <a:buFont typeface="Arial" charset="0"/>
              <a:buChar char="•"/>
            </a:pPr>
            <a:endParaRPr lang="hu-HU" sz="2400" b="0">
              <a:solidFill>
                <a:srgbClr val="2F4352"/>
              </a:solidFill>
            </a:endParaRPr>
          </a:p>
          <a:p>
            <a:pPr>
              <a:buFont typeface="Arial" charset="0"/>
              <a:buChar char="•"/>
            </a:pPr>
            <a:endParaRPr lang="hu-HU" sz="2400"/>
          </a:p>
          <a:p>
            <a:pPr>
              <a:buFont typeface="Arial" charset="0"/>
              <a:buChar char="•"/>
            </a:pPr>
            <a:endParaRPr lang="hu-HU" sz="2400" b="0">
              <a:solidFill>
                <a:srgbClr val="2F4352"/>
              </a:solidFill>
            </a:endParaRPr>
          </a:p>
          <a:p>
            <a:pPr>
              <a:buFont typeface="Arial" charset="0"/>
              <a:buChar char="•"/>
            </a:pPr>
            <a:endParaRPr lang="hu-HU" sz="2400"/>
          </a:p>
        </p:txBody>
      </p:sp>
      <p:sp>
        <p:nvSpPr>
          <p:cNvPr id="10248" name="Szövegdoboz 26"/>
          <p:cNvSpPr txBox="1">
            <a:spLocks noChangeArrowheads="1"/>
          </p:cNvSpPr>
          <p:nvPr/>
        </p:nvSpPr>
        <p:spPr bwMode="auto">
          <a:xfrm>
            <a:off x="971550" y="6126163"/>
            <a:ext cx="7272338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a szerződéseket az új vezetés felmondta</a:t>
            </a:r>
          </a:p>
          <a:p>
            <a:pPr>
              <a:buFontTx/>
              <a:buChar char="-"/>
            </a:pPr>
            <a:endParaRPr lang="hu-HU" sz="1000" b="0">
              <a:solidFill>
                <a:srgbClr val="2F4352"/>
              </a:solidFill>
            </a:endParaRPr>
          </a:p>
        </p:txBody>
      </p:sp>
      <p:sp>
        <p:nvSpPr>
          <p:cNvPr id="30" name="Lefelé nyíl 29"/>
          <p:cNvSpPr/>
          <p:nvPr/>
        </p:nvSpPr>
        <p:spPr>
          <a:xfrm>
            <a:off x="4284663" y="5445125"/>
            <a:ext cx="484187" cy="64928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Szövegdoboz 39"/>
          <p:cNvSpPr txBox="1">
            <a:spLocks noChangeArrowheads="1"/>
          </p:cNvSpPr>
          <p:nvPr/>
        </p:nvSpPr>
        <p:spPr bwMode="auto">
          <a:xfrm>
            <a:off x="611188" y="2822575"/>
            <a:ext cx="7561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000" b="0">
                <a:solidFill>
                  <a:srgbClr val="2F4352"/>
                </a:solidFill>
              </a:rPr>
              <a:t>- </a:t>
            </a:r>
          </a:p>
        </p:txBody>
      </p:sp>
      <p:sp>
        <p:nvSpPr>
          <p:cNvPr id="4" name="Szövegdoboz 3"/>
          <p:cNvSpPr txBox="1"/>
          <p:nvPr/>
        </p:nvSpPr>
        <p:spPr bwMode="auto">
          <a:xfrm>
            <a:off x="1692275" y="4019550"/>
            <a:ext cx="6551613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szerződések módosítása a valós piaci kondíciók alapján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szerződések felmondása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büntetőjogi és polgári jogi felelősség vizsgálata</a:t>
            </a:r>
          </a:p>
          <a:p>
            <a:pPr marL="457200" indent="-457200" algn="just"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 bwMode="auto">
          <a:xfrm>
            <a:off x="1474788" y="1341438"/>
            <a:ext cx="6669087" cy="646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600" dirty="0">
                <a:solidFill>
                  <a:schemeClr val="tx2">
                    <a:lumMod val="75000"/>
                  </a:schemeClr>
                </a:solidFill>
              </a:rPr>
              <a:t>MEGOLDÁSI LEHETŐSÉGEK</a:t>
            </a:r>
          </a:p>
        </p:txBody>
      </p:sp>
      <p:sp>
        <p:nvSpPr>
          <p:cNvPr id="6" name="Lefelé nyíl 5"/>
          <p:cNvSpPr/>
          <p:nvPr/>
        </p:nvSpPr>
        <p:spPr>
          <a:xfrm>
            <a:off x="4284663" y="3186113"/>
            <a:ext cx="484187" cy="649287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271" name="Téglalap 2"/>
          <p:cNvSpPr>
            <a:spLocks noChangeArrowheads="1"/>
          </p:cNvSpPr>
          <p:nvPr/>
        </p:nvSpPr>
        <p:spPr bwMode="auto">
          <a:xfrm>
            <a:off x="571500" y="179388"/>
            <a:ext cx="7572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11272" name="Szövegdoboz 12"/>
          <p:cNvSpPr txBox="1">
            <a:spLocks noChangeArrowheads="1"/>
          </p:cNvSpPr>
          <p:nvPr/>
        </p:nvSpPr>
        <p:spPr bwMode="auto">
          <a:xfrm>
            <a:off x="1258888" y="2322513"/>
            <a:ext cx="691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hu-HU" sz="2400" b="0">
                <a:solidFill>
                  <a:srgbClr val="2F4352"/>
                </a:solidFill>
              </a:rPr>
              <a:t>Meg kell találni a fővárosnak legkedvezőbb megoldást.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Szövegdoboz 39"/>
          <p:cNvSpPr txBox="1">
            <a:spLocks noChangeArrowheads="1"/>
          </p:cNvSpPr>
          <p:nvPr/>
        </p:nvSpPr>
        <p:spPr bwMode="auto">
          <a:xfrm>
            <a:off x="611188" y="2749550"/>
            <a:ext cx="75612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hu-HU" sz="2400" b="0">
              <a:solidFill>
                <a:srgbClr val="2F4352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hu-HU" sz="2400">
                <a:solidFill>
                  <a:srgbClr val="2F4352"/>
                </a:solidFill>
              </a:rPr>
              <a:t>BGYH Zrt.</a:t>
            </a:r>
            <a:r>
              <a:rPr lang="hu-HU" sz="2400" b="0">
                <a:solidFill>
                  <a:srgbClr val="2F4352"/>
                </a:solidFill>
              </a:rPr>
              <a:t>: 710 millió Ft+áfa tulajdonosi beavatkozás </a:t>
            </a:r>
          </a:p>
          <a:p>
            <a:pPr algn="ctr"/>
            <a:r>
              <a:rPr lang="hu-HU" sz="2400" b="0">
                <a:solidFill>
                  <a:srgbClr val="2F4352"/>
                </a:solidFill>
              </a:rPr>
              <a:t>(rendkívüli közgyűlés, 2010. december 22.)</a:t>
            </a:r>
          </a:p>
          <a:p>
            <a:pPr algn="ctr"/>
            <a:endParaRPr lang="hu-HU" sz="2400" b="0">
              <a:solidFill>
                <a:srgbClr val="2F4352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hu-HU" sz="2400">
                <a:solidFill>
                  <a:srgbClr val="2F4352"/>
                </a:solidFill>
              </a:rPr>
              <a:t>BTI Zrt.</a:t>
            </a:r>
            <a:r>
              <a:rPr lang="hu-HU" sz="2400" b="0">
                <a:solidFill>
                  <a:srgbClr val="2F4352"/>
                </a:solidFill>
              </a:rPr>
              <a:t>:  a legkedvezőtlenebb szcenárió szerint 880 millió veszteség (peres követelés és helyi adó)</a:t>
            </a:r>
          </a:p>
          <a:p>
            <a:pPr algn="ctr"/>
            <a:endParaRPr lang="hu-HU" sz="2400" b="0">
              <a:solidFill>
                <a:srgbClr val="2F4352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hu-HU" sz="2400">
                <a:solidFill>
                  <a:srgbClr val="2F4352"/>
                </a:solidFill>
              </a:rPr>
              <a:t>FTSZV Zrt.</a:t>
            </a:r>
            <a:r>
              <a:rPr lang="hu-HU" sz="2400" b="0">
                <a:solidFill>
                  <a:srgbClr val="2F4352"/>
                </a:solidFill>
              </a:rPr>
              <a:t>: helyi adó pervesztés esetén </a:t>
            </a:r>
          </a:p>
          <a:p>
            <a:pPr algn="ctr"/>
            <a:r>
              <a:rPr lang="hu-HU" sz="2400" b="0">
                <a:solidFill>
                  <a:srgbClr val="2F4352"/>
                </a:solidFill>
              </a:rPr>
              <a:t>kb. 900 millió Ft veszteség</a:t>
            </a:r>
          </a:p>
        </p:txBody>
      </p:sp>
      <p:sp>
        <p:nvSpPr>
          <p:cNvPr id="4" name="Szövegdoboz 3"/>
          <p:cNvSpPr txBox="1"/>
          <p:nvPr/>
        </p:nvSpPr>
        <p:spPr bwMode="auto">
          <a:xfrm>
            <a:off x="1692275" y="4711700"/>
            <a:ext cx="6551613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5" name="Lefelé nyíl 4"/>
          <p:cNvSpPr/>
          <p:nvPr/>
        </p:nvSpPr>
        <p:spPr>
          <a:xfrm>
            <a:off x="4286250" y="2203450"/>
            <a:ext cx="484188" cy="64928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294" name="Téglalap 2"/>
          <p:cNvSpPr>
            <a:spLocks noChangeArrowheads="1"/>
          </p:cNvSpPr>
          <p:nvPr/>
        </p:nvSpPr>
        <p:spPr bwMode="auto">
          <a:xfrm>
            <a:off x="571500" y="115888"/>
            <a:ext cx="7572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7" name="Szövegdoboz 12"/>
          <p:cNvSpPr txBox="1">
            <a:spLocks noChangeArrowheads="1"/>
          </p:cNvSpPr>
          <p:nvPr/>
        </p:nvSpPr>
        <p:spPr bwMode="auto">
          <a:xfrm>
            <a:off x="784225" y="1123950"/>
            <a:ext cx="7532688" cy="64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600" dirty="0">
                <a:solidFill>
                  <a:schemeClr val="tx2">
                    <a:lumMod val="75000"/>
                  </a:schemeClr>
                </a:solidFill>
              </a:rPr>
              <a:t>LEGKRITIKUSABB PÉNZÜGYI HELYZET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Szövegdoboz 39"/>
          <p:cNvSpPr txBox="1">
            <a:spLocks noChangeArrowheads="1"/>
          </p:cNvSpPr>
          <p:nvPr/>
        </p:nvSpPr>
        <p:spPr bwMode="auto">
          <a:xfrm>
            <a:off x="611188" y="2065338"/>
            <a:ext cx="7561262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Egyszeri megtakarítás: </a:t>
            </a:r>
          </a:p>
          <a:p>
            <a:pPr algn="ctr"/>
            <a:r>
              <a:rPr lang="hu-HU" sz="2400" b="0">
                <a:solidFill>
                  <a:srgbClr val="2F4352"/>
                </a:solidFill>
              </a:rPr>
              <a:t>több mint </a:t>
            </a:r>
            <a:r>
              <a:rPr lang="hu-HU" sz="3200">
                <a:solidFill>
                  <a:srgbClr val="2F4352"/>
                </a:solidFill>
              </a:rPr>
              <a:t>3 milliárd Ft (!)</a:t>
            </a:r>
          </a:p>
          <a:p>
            <a:pPr algn="ctr"/>
            <a:endParaRPr lang="hu-HU" sz="3200" b="0">
              <a:solidFill>
                <a:srgbClr val="2F4352"/>
              </a:solidFill>
            </a:endParaRPr>
          </a:p>
          <a:p>
            <a:pPr algn="ctr"/>
            <a:r>
              <a:rPr lang="hu-HU" sz="2400" b="0">
                <a:solidFill>
                  <a:srgbClr val="2F4352"/>
                </a:solidFill>
              </a:rPr>
              <a:t>Folyamatos megtakarítás: </a:t>
            </a:r>
          </a:p>
          <a:p>
            <a:pPr algn="ctr"/>
            <a:r>
              <a:rPr lang="hu-HU" sz="2400" b="0">
                <a:solidFill>
                  <a:srgbClr val="2F4352"/>
                </a:solidFill>
              </a:rPr>
              <a:t>több mint </a:t>
            </a:r>
            <a:r>
              <a:rPr lang="hu-HU" sz="3200">
                <a:solidFill>
                  <a:srgbClr val="2F4352"/>
                </a:solidFill>
              </a:rPr>
              <a:t>1 milliárd Ft/év(!)</a:t>
            </a:r>
          </a:p>
        </p:txBody>
      </p:sp>
      <p:sp>
        <p:nvSpPr>
          <p:cNvPr id="4" name="Szövegdoboz 3"/>
          <p:cNvSpPr txBox="1"/>
          <p:nvPr/>
        </p:nvSpPr>
        <p:spPr bwMode="auto">
          <a:xfrm>
            <a:off x="1692275" y="4508500"/>
            <a:ext cx="6551613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13317" name="Téglalap 2"/>
          <p:cNvSpPr>
            <a:spLocks noChangeArrowheads="1"/>
          </p:cNvSpPr>
          <p:nvPr/>
        </p:nvSpPr>
        <p:spPr bwMode="auto">
          <a:xfrm>
            <a:off x="571500" y="115888"/>
            <a:ext cx="7572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13318" name="Szövegdoboz 10"/>
          <p:cNvSpPr txBox="1">
            <a:spLocks noChangeArrowheads="1"/>
          </p:cNvSpPr>
          <p:nvPr/>
        </p:nvSpPr>
        <p:spPr bwMode="auto">
          <a:xfrm>
            <a:off x="1071563" y="4652963"/>
            <a:ext cx="71723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További várható megtakarítás: </a:t>
            </a:r>
          </a:p>
          <a:p>
            <a:pPr algn="ctr"/>
            <a:r>
              <a:rPr lang="hu-HU" sz="3200">
                <a:solidFill>
                  <a:srgbClr val="2F4352"/>
                </a:solidFill>
              </a:rPr>
              <a:t>1-2 milliárd Ft/év</a:t>
            </a:r>
          </a:p>
        </p:txBody>
      </p:sp>
      <p:sp>
        <p:nvSpPr>
          <p:cNvPr id="10" name="Szövegdoboz 12"/>
          <p:cNvSpPr txBox="1">
            <a:spLocks noChangeArrowheads="1"/>
          </p:cNvSpPr>
          <p:nvPr/>
        </p:nvSpPr>
        <p:spPr bwMode="auto">
          <a:xfrm>
            <a:off x="1071563" y="1123950"/>
            <a:ext cx="6884987" cy="64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hu-HU" sz="3600" dirty="0">
                <a:solidFill>
                  <a:schemeClr val="tx2">
                    <a:lumMod val="75000"/>
                  </a:schemeClr>
                </a:solidFill>
              </a:rPr>
              <a:t>EDDIGI MEGTAKARÍTÁS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Szövegdoboz 39"/>
          <p:cNvSpPr txBox="1">
            <a:spLocks noChangeArrowheads="1"/>
          </p:cNvSpPr>
          <p:nvPr/>
        </p:nvSpPr>
        <p:spPr bwMode="auto">
          <a:xfrm>
            <a:off x="611188" y="2822575"/>
            <a:ext cx="75612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000" b="0">
                <a:solidFill>
                  <a:srgbClr val="2F4352"/>
                </a:solidFill>
              </a:rPr>
              <a:t>- </a:t>
            </a:r>
          </a:p>
        </p:txBody>
      </p:sp>
      <p:sp>
        <p:nvSpPr>
          <p:cNvPr id="4" name="Szövegdoboz 3"/>
          <p:cNvSpPr txBox="1"/>
          <p:nvPr/>
        </p:nvSpPr>
        <p:spPr bwMode="auto">
          <a:xfrm>
            <a:off x="1692275" y="3397250"/>
            <a:ext cx="65516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BKV körüli botrányok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BGYH gyanús ügyei (Rác-fürdő, üzemeltetési szerződés, beléptető-rendszer, stb.)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FŐKERT ügyei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FŐTÁV (előző vezérigazgató előzetesben)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FKF (belső szállítmányozás kiszervezése, stb.)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FTSZV (irodaértékesítés ügye, stb.)</a:t>
            </a:r>
          </a:p>
          <a:p>
            <a:pPr>
              <a:buFontTx/>
              <a:buChar char="-"/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 bwMode="auto">
          <a:xfrm>
            <a:off x="1474788" y="981075"/>
            <a:ext cx="6769100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ELLENZÉKBŐL</a:t>
            </a:r>
          </a:p>
        </p:txBody>
      </p:sp>
      <p:sp>
        <p:nvSpPr>
          <p:cNvPr id="7" name="Lefelé nyíl 6"/>
          <p:cNvSpPr/>
          <p:nvPr/>
        </p:nvSpPr>
        <p:spPr>
          <a:xfrm>
            <a:off x="4284663" y="2563813"/>
            <a:ext cx="484187" cy="649287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rgbClr val="FF0000"/>
              </a:solidFill>
            </a:endParaRPr>
          </a:p>
        </p:txBody>
      </p:sp>
      <p:sp>
        <p:nvSpPr>
          <p:cNvPr id="3079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3080" name="Szövegdoboz 12"/>
          <p:cNvSpPr txBox="1">
            <a:spLocks noChangeArrowheads="1"/>
          </p:cNvSpPr>
          <p:nvPr/>
        </p:nvSpPr>
        <p:spPr bwMode="auto">
          <a:xfrm>
            <a:off x="1258888" y="1628775"/>
            <a:ext cx="6913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hu-HU" sz="2400" b="0">
                <a:solidFill>
                  <a:srgbClr val="2F4352"/>
                </a:solidFill>
              </a:rPr>
              <a:t>Feltáró munka a közpénzek felhasználásának átláthatósága érdekében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Szövegdoboz 39"/>
          <p:cNvSpPr txBox="1">
            <a:spLocks noChangeArrowheads="1"/>
          </p:cNvSpPr>
          <p:nvPr/>
        </p:nvSpPr>
        <p:spPr bwMode="auto">
          <a:xfrm>
            <a:off x="611188" y="2822575"/>
            <a:ext cx="75612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Eddigi tapasztalatok – a cégeknél a legtöbb esetben elmondható:</a:t>
            </a:r>
          </a:p>
        </p:txBody>
      </p:sp>
      <p:sp>
        <p:nvSpPr>
          <p:cNvPr id="4" name="Szövegdoboz 3"/>
          <p:cNvSpPr txBox="1"/>
          <p:nvPr/>
        </p:nvSpPr>
        <p:spPr bwMode="auto">
          <a:xfrm>
            <a:off x="1692275" y="3919538"/>
            <a:ext cx="6551613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feltűnő ár-érték aránytalanság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sok esetben a közbeszerzési eljárás vagy az egybeszámítási kötelezettség elhagyása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cégen belül elvégezhető feladatok kiszervezése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szinte mindenhol van megtakarítási potenciál</a:t>
            </a:r>
          </a:p>
          <a:p>
            <a:pPr>
              <a:buFontTx/>
              <a:buChar char="-"/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 bwMode="auto">
          <a:xfrm>
            <a:off x="323850" y="1052513"/>
            <a:ext cx="8569325" cy="9540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 CÉGEK ÁTVÉTELE – ÁTVILÁGÍTÁS MEGKEZDÉSE </a:t>
            </a:r>
          </a:p>
          <a:p>
            <a:pPr algn="ctr">
              <a:defRPr/>
            </a:pPr>
            <a:r>
              <a:rPr lang="hu-HU" sz="2400" b="0" dirty="0">
                <a:solidFill>
                  <a:schemeClr val="tx2">
                    <a:lumMod val="75000"/>
                  </a:schemeClr>
                </a:solidFill>
              </a:rPr>
              <a:t>(március végéig tart)</a:t>
            </a:r>
          </a:p>
        </p:txBody>
      </p:sp>
      <p:sp>
        <p:nvSpPr>
          <p:cNvPr id="7" name="Lefelé nyíl 6"/>
          <p:cNvSpPr/>
          <p:nvPr/>
        </p:nvSpPr>
        <p:spPr>
          <a:xfrm>
            <a:off x="4284663" y="2136775"/>
            <a:ext cx="484187" cy="64928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03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zövegdoboz 3"/>
          <p:cNvSpPr txBox="1"/>
          <p:nvPr/>
        </p:nvSpPr>
        <p:spPr bwMode="auto">
          <a:xfrm>
            <a:off x="1331913" y="1700213"/>
            <a:ext cx="7272337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saját alaptevékenység kiszervezése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havi 120-125 millió Ft jelenleg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tevékenységek cégen belülre történő visszaszervezésével  80-85 millió Ft-ból megoldható havonta</a:t>
            </a:r>
          </a:p>
          <a:p>
            <a:pPr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5124" name="Szövegdoboz 5"/>
          <p:cNvSpPr txBox="1">
            <a:spLocks noChangeArrowheads="1"/>
          </p:cNvSpPr>
          <p:nvPr/>
        </p:nvSpPr>
        <p:spPr bwMode="auto">
          <a:xfrm>
            <a:off x="323850" y="512763"/>
            <a:ext cx="8569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800">
                <a:solidFill>
                  <a:schemeClr val="bg1"/>
                </a:solidFill>
              </a:rPr>
              <a:t>BGYH ZRT.</a:t>
            </a:r>
          </a:p>
        </p:txBody>
      </p:sp>
      <p:sp>
        <p:nvSpPr>
          <p:cNvPr id="5125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9" name="Szövegdoboz 8"/>
          <p:cNvSpPr txBox="1"/>
          <p:nvPr/>
        </p:nvSpPr>
        <p:spPr bwMode="auto">
          <a:xfrm>
            <a:off x="755650" y="981075"/>
            <a:ext cx="7921625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BGYH ZRT. - FÜRDŐK ÜZEMELTETÉSE</a:t>
            </a:r>
          </a:p>
        </p:txBody>
      </p:sp>
      <p:sp>
        <p:nvSpPr>
          <p:cNvPr id="10" name="Lefelé nyíl 9"/>
          <p:cNvSpPr/>
          <p:nvPr/>
        </p:nvSpPr>
        <p:spPr>
          <a:xfrm>
            <a:off x="4286250" y="3573463"/>
            <a:ext cx="484188" cy="649287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8" name="Téglalap 11"/>
          <p:cNvSpPr>
            <a:spLocks noChangeArrowheads="1"/>
          </p:cNvSpPr>
          <p:nvPr/>
        </p:nvSpPr>
        <p:spPr bwMode="auto">
          <a:xfrm>
            <a:off x="1331913" y="4365625"/>
            <a:ext cx="7272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Többletkifizetés az elmúlt 1,5 év alatt: 720 millió Ft</a:t>
            </a:r>
            <a:endParaRPr lang="hu-HU" sz="2400"/>
          </a:p>
        </p:txBody>
      </p:sp>
      <p:sp>
        <p:nvSpPr>
          <p:cNvPr id="13" name="Lefelé nyíl 12"/>
          <p:cNvSpPr/>
          <p:nvPr/>
        </p:nvSpPr>
        <p:spPr>
          <a:xfrm>
            <a:off x="4286250" y="4941888"/>
            <a:ext cx="484188" cy="649287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30" name="Téglalap 13"/>
          <p:cNvSpPr>
            <a:spLocks noChangeArrowheads="1"/>
          </p:cNvSpPr>
          <p:nvPr/>
        </p:nvSpPr>
        <p:spPr bwMode="auto">
          <a:xfrm>
            <a:off x="1403350" y="5661025"/>
            <a:ext cx="72739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Megoldás: szerződés megszüntetése</a:t>
            </a:r>
          </a:p>
          <a:p>
            <a:pPr algn="ctr"/>
            <a:r>
              <a:rPr lang="hu-HU" sz="2400" b="0">
                <a:solidFill>
                  <a:srgbClr val="2F4352"/>
                </a:solidFill>
              </a:rPr>
              <a:t>Megtakarítás: 3,5 év alatt 1,68 milliárd Ft</a:t>
            </a:r>
            <a:endParaRPr lang="hu-H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 bwMode="auto">
          <a:xfrm>
            <a:off x="1331913" y="1628775"/>
            <a:ext cx="7272337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közbeszerzési eljárás visszásságai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zajlik az átvilágítás: túlárazott rendszer, sok működési hibával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bérlés 1,8 milliárd Ft-ért, tulajdonba kerülés nélkül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szakértői vélemény: kb. 800 millió Ft-ból ki lehetett volna építeni</a:t>
            </a:r>
          </a:p>
          <a:p>
            <a:pPr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6149" name="Szövegdoboz 7"/>
          <p:cNvSpPr txBox="1">
            <a:spLocks noChangeArrowheads="1"/>
          </p:cNvSpPr>
          <p:nvPr/>
        </p:nvSpPr>
        <p:spPr bwMode="auto">
          <a:xfrm>
            <a:off x="323850" y="523875"/>
            <a:ext cx="8569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800">
                <a:solidFill>
                  <a:schemeClr val="bg1"/>
                </a:solidFill>
              </a:rPr>
              <a:t>BGYH ZRT.</a:t>
            </a:r>
          </a:p>
        </p:txBody>
      </p:sp>
      <p:sp>
        <p:nvSpPr>
          <p:cNvPr id="6150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11" name="Szövegdoboz 10"/>
          <p:cNvSpPr txBox="1"/>
          <p:nvPr/>
        </p:nvSpPr>
        <p:spPr bwMode="auto">
          <a:xfrm>
            <a:off x="571500" y="1044575"/>
            <a:ext cx="8321675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BGYH ZRT. - FÜRDŐK BELÉPTETŐRENDSZERE</a:t>
            </a:r>
          </a:p>
        </p:txBody>
      </p:sp>
      <p:sp>
        <p:nvSpPr>
          <p:cNvPr id="6152" name="Téglalap 14"/>
          <p:cNvSpPr>
            <a:spLocks noChangeArrowheads="1"/>
          </p:cNvSpPr>
          <p:nvPr/>
        </p:nvSpPr>
        <p:spPr bwMode="auto">
          <a:xfrm>
            <a:off x="1331913" y="4221163"/>
            <a:ext cx="72723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400" b="0">
                <a:solidFill>
                  <a:srgbClr val="2F4352"/>
                </a:solidFill>
              </a:rPr>
              <a:t>A BRFK Gazdaságvédelmi Főosztálya hűtlen kezelés miatt nyomozást folytat.</a:t>
            </a:r>
            <a:endParaRPr lang="hu-HU" sz="2400"/>
          </a:p>
        </p:txBody>
      </p:sp>
      <p:sp>
        <p:nvSpPr>
          <p:cNvPr id="13" name="Lefelé nyíl 12"/>
          <p:cNvSpPr/>
          <p:nvPr/>
        </p:nvSpPr>
        <p:spPr>
          <a:xfrm>
            <a:off x="4284663" y="5084763"/>
            <a:ext cx="484187" cy="649287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54" name="Téglalap 14"/>
          <p:cNvSpPr>
            <a:spLocks noChangeArrowheads="1"/>
          </p:cNvSpPr>
          <p:nvPr/>
        </p:nvSpPr>
        <p:spPr bwMode="auto">
          <a:xfrm>
            <a:off x="1331913" y="5880100"/>
            <a:ext cx="7272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Megoldás: szerződés megszüntetése</a:t>
            </a:r>
            <a:endParaRPr lang="hu-H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 bwMode="auto">
          <a:xfrm>
            <a:off x="1331913" y="3213100"/>
            <a:ext cx="727233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közbeiktatott cég, 30+25 éves opcióval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a vállalt 30 millió Ft-os  felújítási munkát az eddigi vizsgálatok szerint csak papíron végezték el </a:t>
            </a:r>
          </a:p>
          <a:p>
            <a:pPr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7173" name="Szövegdoboz 6"/>
          <p:cNvSpPr txBox="1">
            <a:spLocks noChangeArrowheads="1"/>
          </p:cNvSpPr>
          <p:nvPr/>
        </p:nvSpPr>
        <p:spPr bwMode="auto">
          <a:xfrm>
            <a:off x="323850" y="539750"/>
            <a:ext cx="8569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800">
                <a:solidFill>
                  <a:schemeClr val="bg1"/>
                </a:solidFill>
              </a:rPr>
              <a:t>BTI ZRT.</a:t>
            </a:r>
          </a:p>
        </p:txBody>
      </p:sp>
      <p:sp>
        <p:nvSpPr>
          <p:cNvPr id="7174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10" name="Szövegdoboz 9"/>
          <p:cNvSpPr txBox="1"/>
          <p:nvPr/>
        </p:nvSpPr>
        <p:spPr bwMode="auto">
          <a:xfrm>
            <a:off x="476250" y="2681288"/>
            <a:ext cx="8569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2400" dirty="0">
                <a:solidFill>
                  <a:schemeClr val="tx2">
                    <a:lumMod val="75000"/>
                  </a:schemeClr>
                </a:solidFill>
              </a:rPr>
              <a:t>Virágüzletek bérleti konstrukciója</a:t>
            </a:r>
          </a:p>
        </p:txBody>
      </p:sp>
      <p:sp>
        <p:nvSpPr>
          <p:cNvPr id="11" name="Lefelé nyíl 10"/>
          <p:cNvSpPr/>
          <p:nvPr/>
        </p:nvSpPr>
        <p:spPr>
          <a:xfrm>
            <a:off x="4284663" y="4797425"/>
            <a:ext cx="484187" cy="64928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77" name="Téglalap 11"/>
          <p:cNvSpPr>
            <a:spLocks noChangeArrowheads="1"/>
          </p:cNvSpPr>
          <p:nvPr/>
        </p:nvSpPr>
        <p:spPr bwMode="auto">
          <a:xfrm>
            <a:off x="1331913" y="5589588"/>
            <a:ext cx="7272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2400" b="0">
                <a:solidFill>
                  <a:srgbClr val="2F4352"/>
                </a:solidFill>
              </a:rPr>
              <a:t>Előzetes számítások - bevételkiesés: 20-30 millió Ft/év</a:t>
            </a:r>
            <a:endParaRPr lang="hu-HU" sz="2400"/>
          </a:p>
        </p:txBody>
      </p:sp>
      <p:sp>
        <p:nvSpPr>
          <p:cNvPr id="13" name="Szövegdoboz 12"/>
          <p:cNvSpPr txBox="1"/>
          <p:nvPr/>
        </p:nvSpPr>
        <p:spPr bwMode="auto">
          <a:xfrm>
            <a:off x="323850" y="1044575"/>
            <a:ext cx="8569325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BTI ZRT. - SZERZŐDÉSES AGGÁLYOK</a:t>
            </a:r>
          </a:p>
        </p:txBody>
      </p:sp>
      <p:sp>
        <p:nvSpPr>
          <p:cNvPr id="7179" name="Szövegdoboz 14"/>
          <p:cNvSpPr txBox="1">
            <a:spLocks noChangeArrowheads="1"/>
          </p:cNvSpPr>
          <p:nvPr/>
        </p:nvSpPr>
        <p:spPr bwMode="auto">
          <a:xfrm>
            <a:off x="476250" y="1662113"/>
            <a:ext cx="8874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2003 óta 2-3 eset kivételével közbeszerzés nélküli szerződéskötés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alvállalkozók munkáját nem ellenőrizték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zövegdoboz 6"/>
          <p:cNvSpPr txBox="1">
            <a:spLocks noChangeArrowheads="1"/>
          </p:cNvSpPr>
          <p:nvPr/>
        </p:nvSpPr>
        <p:spPr bwMode="auto">
          <a:xfrm>
            <a:off x="323850" y="539750"/>
            <a:ext cx="8569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800">
                <a:solidFill>
                  <a:schemeClr val="bg1"/>
                </a:solidFill>
              </a:rPr>
              <a:t>FŐTÁV ZRT.</a:t>
            </a:r>
          </a:p>
        </p:txBody>
      </p:sp>
      <p:sp>
        <p:nvSpPr>
          <p:cNvPr id="8197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13" name="Szövegdoboz 12"/>
          <p:cNvSpPr txBox="1"/>
          <p:nvPr/>
        </p:nvSpPr>
        <p:spPr bwMode="auto">
          <a:xfrm>
            <a:off x="323850" y="1055688"/>
            <a:ext cx="8569325" cy="10779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FŐTÁV ZRT.: ELŐZŐ VEZÉRIGAZGATÓ ELŐZETES LETARTÓZTATÁSBAN</a:t>
            </a:r>
          </a:p>
        </p:txBody>
      </p:sp>
      <p:sp>
        <p:nvSpPr>
          <p:cNvPr id="8199" name="Téglalap 14"/>
          <p:cNvSpPr>
            <a:spLocks noChangeArrowheads="1"/>
          </p:cNvSpPr>
          <p:nvPr/>
        </p:nvSpPr>
        <p:spPr bwMode="auto">
          <a:xfrm>
            <a:off x="571500" y="3068638"/>
            <a:ext cx="76723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irányított közbeszerzések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FŐTÁV számára kedvezőtlen szerződéskötési gyakorlat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rendkívül magas vállalási ár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fizetési feltételek beszállítók számára előnyös alakítása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nem teljesítéshez, hanem időponthoz kötött fizetés, minőségi garanciák nélkül</a:t>
            </a:r>
          </a:p>
          <a:p>
            <a:pPr marL="457200" indent="-457200" algn="just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FŐTÁV-on belül megoldható feladatok kiszervezése</a:t>
            </a:r>
          </a:p>
        </p:txBody>
      </p:sp>
      <p:sp>
        <p:nvSpPr>
          <p:cNvPr id="8200" name="Szövegdoboz 15"/>
          <p:cNvSpPr txBox="1">
            <a:spLocks noChangeArrowheads="1"/>
          </p:cNvSpPr>
          <p:nvPr/>
        </p:nvSpPr>
        <p:spPr bwMode="auto">
          <a:xfrm>
            <a:off x="476250" y="2320925"/>
            <a:ext cx="8874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hu-HU" sz="2400" b="0">
                <a:solidFill>
                  <a:srgbClr val="2F4352"/>
                </a:solidFill>
              </a:rPr>
              <a:t>Belső vizsgálatok, átvilágítás zajlik, az eddig feltártak szerint: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Kép 7" descr="synergon_prezentacio_belso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 bwMode="auto">
          <a:xfrm>
            <a:off x="1331913" y="3360738"/>
            <a:ext cx="727233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stratégiai területnek számító szállítási feladatok kiszervezése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hu-HU" sz="2400" b="0" dirty="0">
                <a:solidFill>
                  <a:srgbClr val="2F4352"/>
                </a:solidFill>
              </a:rPr>
              <a:t>büntetőeljárás folyamatban</a:t>
            </a:r>
          </a:p>
          <a:p>
            <a:pPr>
              <a:defRPr/>
            </a:pPr>
            <a:endParaRPr lang="hu-HU" sz="2400" b="0" dirty="0">
              <a:solidFill>
                <a:srgbClr val="2F4352"/>
              </a:solidFill>
            </a:endParaRPr>
          </a:p>
          <a:p>
            <a:pPr>
              <a:buFontTx/>
              <a:buChar char="-"/>
              <a:defRPr/>
            </a:pPr>
            <a:endParaRPr lang="hu-HU" sz="1000" b="0" dirty="0">
              <a:solidFill>
                <a:srgbClr val="2F4352"/>
              </a:solidFill>
            </a:endParaRPr>
          </a:p>
        </p:txBody>
      </p:sp>
      <p:sp>
        <p:nvSpPr>
          <p:cNvPr id="9221" name="Szövegdoboz 7"/>
          <p:cNvSpPr txBox="1">
            <a:spLocks noChangeArrowheads="1"/>
          </p:cNvSpPr>
          <p:nvPr/>
        </p:nvSpPr>
        <p:spPr bwMode="auto">
          <a:xfrm>
            <a:off x="323850" y="525463"/>
            <a:ext cx="8569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sz="1800">
                <a:solidFill>
                  <a:schemeClr val="bg1"/>
                </a:solidFill>
              </a:rPr>
              <a:t>FKF ZRT.</a:t>
            </a:r>
          </a:p>
        </p:txBody>
      </p:sp>
      <p:sp>
        <p:nvSpPr>
          <p:cNvPr id="9222" name="Téglalap 2"/>
          <p:cNvSpPr>
            <a:spLocks noChangeArrowheads="1"/>
          </p:cNvSpPr>
          <p:nvPr/>
        </p:nvSpPr>
        <p:spPr bwMode="auto">
          <a:xfrm>
            <a:off x="571500" y="107950"/>
            <a:ext cx="757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800">
                <a:solidFill>
                  <a:schemeClr val="bg1"/>
                </a:solidFill>
              </a:rPr>
              <a:t>A FŐVÁROSI KÖZSZOLGÁLTATÓ CÉGEK  PÉNZÜGYI, GAZDASÁGI ÖRÖKSÉGEI</a:t>
            </a:r>
          </a:p>
        </p:txBody>
      </p:sp>
      <p:sp>
        <p:nvSpPr>
          <p:cNvPr id="9223" name="Téglalap 12"/>
          <p:cNvSpPr>
            <a:spLocks noChangeArrowheads="1"/>
          </p:cNvSpPr>
          <p:nvPr/>
        </p:nvSpPr>
        <p:spPr bwMode="auto">
          <a:xfrm>
            <a:off x="871538" y="2781300"/>
            <a:ext cx="7272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>
                <a:solidFill>
                  <a:srgbClr val="2F4352"/>
                </a:solidFill>
              </a:rPr>
              <a:t>Közúti anyagszállítási szolgáltatási szerződés</a:t>
            </a:r>
            <a:endParaRPr lang="hu-HU" sz="2400"/>
          </a:p>
        </p:txBody>
      </p:sp>
      <p:sp>
        <p:nvSpPr>
          <p:cNvPr id="14" name="Szövegdoboz 13"/>
          <p:cNvSpPr txBox="1"/>
          <p:nvPr/>
        </p:nvSpPr>
        <p:spPr bwMode="auto">
          <a:xfrm>
            <a:off x="323850" y="1044575"/>
            <a:ext cx="8569325" cy="584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3200" dirty="0">
                <a:solidFill>
                  <a:schemeClr val="tx2">
                    <a:lumMod val="75000"/>
                  </a:schemeClr>
                </a:solidFill>
              </a:rPr>
              <a:t>FKF ZRT. - SZERZŐDÉSES AGGÁLYOK</a:t>
            </a:r>
          </a:p>
        </p:txBody>
      </p:sp>
      <p:sp>
        <p:nvSpPr>
          <p:cNvPr id="9225" name="Szövegdoboz 14"/>
          <p:cNvSpPr txBox="1">
            <a:spLocks noChangeArrowheads="1"/>
          </p:cNvSpPr>
          <p:nvPr/>
        </p:nvSpPr>
        <p:spPr bwMode="auto">
          <a:xfrm>
            <a:off x="476250" y="1735138"/>
            <a:ext cx="8874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ár-érték aránytalanságok</a:t>
            </a:r>
          </a:p>
          <a:p>
            <a:pPr marL="457200" indent="-457200" algn="ctr">
              <a:buFont typeface="Arial" charset="0"/>
              <a:buChar char="•"/>
            </a:pPr>
            <a:r>
              <a:rPr lang="hu-HU" sz="2400" b="0">
                <a:solidFill>
                  <a:srgbClr val="2F4352"/>
                </a:solidFill>
              </a:rPr>
              <a:t>feladatok kiszervezése</a:t>
            </a:r>
          </a:p>
        </p:txBody>
      </p:sp>
      <p:sp>
        <p:nvSpPr>
          <p:cNvPr id="9226" name="Szövegdoboz 10"/>
          <p:cNvSpPr txBox="1">
            <a:spLocks noChangeArrowheads="1"/>
          </p:cNvSpPr>
          <p:nvPr/>
        </p:nvSpPr>
        <p:spPr bwMode="auto">
          <a:xfrm>
            <a:off x="1331913" y="5541963"/>
            <a:ext cx="7272337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400" b="0">
                <a:solidFill>
                  <a:srgbClr val="2F4352"/>
                </a:solidFill>
              </a:rPr>
              <a:t>Megoldás: a rendelkezésre állási díj kivétele a szerződésből. Megtakarítás: 40-50 millió Ft/év.</a:t>
            </a:r>
          </a:p>
          <a:p>
            <a:endParaRPr lang="hu-HU" sz="1000" b="0">
              <a:solidFill>
                <a:srgbClr val="2F4352"/>
              </a:solidFill>
            </a:endParaRPr>
          </a:p>
        </p:txBody>
      </p:sp>
      <p:sp>
        <p:nvSpPr>
          <p:cNvPr id="12" name="Lefelé nyíl 11"/>
          <p:cNvSpPr/>
          <p:nvPr/>
        </p:nvSpPr>
        <p:spPr>
          <a:xfrm>
            <a:off x="4286250" y="4795838"/>
            <a:ext cx="484188" cy="649287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 err="1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accent6">
                <a:lumMod val="7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2F4352"/>
          </a:solidFill>
          <a:prstDash val="solid"/>
          <a:headEnd type="none" w="med" len="med"/>
          <a:tailEnd type="triangle" w="med" len="med"/>
        </a:ln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wrap="square">
        <a:spAutoFit/>
      </a:bodyPr>
      <a:lstStyle>
        <a:defPPr>
          <a:defRPr sz="1000" b="0" dirty="0" smtClean="0">
            <a:solidFill>
              <a:srgbClr val="2F435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076a69f7-d516-4c54-bf0e-1c55319ec8b0"/>
    <LikesCount xmlns="http://schemas.microsoft.com/sharepoint/v3" xsi:nil="true"/>
    <Ratings xmlns="http://schemas.microsoft.com/sharepoint/v3" xsi:nil="true"/>
    <LikedBy xmlns="http://schemas.microsoft.com/sharepoint/v3">
      <UserInfo>
        <DisplayName/>
        <AccountId xsi:nil="true"/>
        <AccountType/>
      </UserInfo>
    </LikedBy>
    <RatedBy xmlns="http://schemas.microsoft.com/sharepoint/v3">
      <UserInfo>
        <DisplayName/>
        <AccountId xsi:nil="true"/>
        <AccountType/>
      </UserInfo>
    </Rated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E48470125EF21C45BE3032C5E9DCD26E" ma:contentTypeVersion="7" ma:contentTypeDescription="Új dokumentum létrehozása." ma:contentTypeScope="" ma:versionID="cb3fb42b175a69ed614eb08c9fa758b6">
  <xsd:schema xmlns:xsd="http://www.w3.org/2001/XMLSchema" xmlns:xs="http://www.w3.org/2001/XMLSchema" xmlns:p="http://schemas.microsoft.com/office/2006/metadata/properties" xmlns:ns1="http://schemas.microsoft.com/sharepoint/v3" xmlns:ns2="076a69f7-d516-4c54-bf0e-1c55319ec8b0" targetNamespace="http://schemas.microsoft.com/office/2006/metadata/properties" ma:root="true" ma:fieldsID="cc315078b6b355a410b542064f8999ed" ns1:_="" ns2:_="">
    <xsd:import namespace="http://schemas.microsoft.com/sharepoint/v3"/>
    <xsd:import namespace="076a69f7-d516-4c54-bf0e-1c55319ec8b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CatchAll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Ütemezett kezdődátum" ma:internalName="PublishingStartDate">
      <xsd:simpleType>
        <xsd:restriction base="dms:Unknown"/>
      </xsd:simpleType>
    </xsd:element>
    <xsd:element name="PublishingExpirationDate" ma:index="9" nillable="true" ma:displayName="Ütemezett záródátum" ma:internalName="PublishingExpirationDate">
      <xsd:simpleType>
        <xsd:restriction base="dms:Unknown"/>
      </xsd:simpleType>
    </xsd:element>
    <xsd:element name="RatedBy" ma:index="11" nillable="true" ma:displayName="Minősítők" ma:description="Az elemet minősítő felhasználók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2" nillable="true" ma:displayName="Felhasználói minősítések" ma:description="Az elem felhasználói minősítései" ma:hidden="true" ma:internalName="Ratings">
      <xsd:simpleType>
        <xsd:restriction base="dms:Note"/>
      </xsd:simpleType>
    </xsd:element>
    <xsd:element name="LikesCount" ma:index="13" nillable="true" ma:displayName="Tetszésnyilvánítások száma" ma:internalName="LikesCount">
      <xsd:simpleType>
        <xsd:restriction base="dms:Unknown"/>
      </xsd:simpleType>
    </xsd:element>
    <xsd:element name="LikedBy" ma:index="14" nillable="true" ma:displayName="Felhasználók, akiknek tetszett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6a69f7-d516-4c54-bf0e-1c55319ec8b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list="{281a3812-de55-49da-bbc4-0ab842cdc506}" ma:internalName="TaxCatchAll" ma:showField="CatchAllData" ma:web="076a69f7-d516-4c54-bf0e-1c55319ec8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D3B909-CD94-4B22-A74B-6C61C04D1B86}"/>
</file>

<file path=customXml/itemProps2.xml><?xml version="1.0" encoding="utf-8"?>
<ds:datastoreItem xmlns:ds="http://schemas.openxmlformats.org/officeDocument/2006/customXml" ds:itemID="{2EA3BC39-CD76-4116-A57F-C8D689819ABA}"/>
</file>

<file path=customXml/itemProps3.xml><?xml version="1.0" encoding="utf-8"?>
<ds:datastoreItem xmlns:ds="http://schemas.openxmlformats.org/officeDocument/2006/customXml" ds:itemID="{F2607B90-7E1D-4E1E-8924-02069D3F4204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6576</TotalTime>
  <Words>630</Words>
  <Application>Microsoft Office PowerPoint</Application>
  <PresentationFormat>Diavetítés a képernyőre (4:3 oldalarány)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Háttéranyag - György István sajtótájékoztatója 2011. 01. 11. </dc:title>
  <dc:creator>dr György István</dc:creator>
  <cp:lastModifiedBy>schmidtg</cp:lastModifiedBy>
  <cp:revision>620</cp:revision>
  <dcterms:created xsi:type="dcterms:W3CDTF">2009-02-18T14:12:26Z</dcterms:created>
  <dcterms:modified xsi:type="dcterms:W3CDTF">2012-07-17T11:21:53Z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0x010100E48470125EF21C45BE3032C5E9DCD26E</vt:lpwstr>
  </property>
</Properties>
</file>